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256" r:id="rId2"/>
    <p:sldId id="258" r:id="rId3"/>
    <p:sldId id="257" r:id="rId4"/>
    <p:sldId id="259" r:id="rId5"/>
    <p:sldId id="264" r:id="rId6"/>
    <p:sldId id="260" r:id="rId7"/>
    <p:sldId id="274" r:id="rId8"/>
    <p:sldId id="276" r:id="rId9"/>
    <p:sldId id="275" r:id="rId10"/>
    <p:sldId id="261" r:id="rId11"/>
    <p:sldId id="262" r:id="rId12"/>
    <p:sldId id="263" r:id="rId13"/>
    <p:sldId id="267" r:id="rId14"/>
    <p:sldId id="266" r:id="rId15"/>
    <p:sldId id="270" r:id="rId16"/>
    <p:sldId id="271" r:id="rId17"/>
    <p:sldId id="272" r:id="rId18"/>
    <p:sldId id="273" r:id="rId19"/>
    <p:sldId id="278" r:id="rId20"/>
    <p:sldId id="279" r:id="rId21"/>
    <p:sldId id="280" r:id="rId22"/>
    <p:sldId id="281" r:id="rId23"/>
    <p:sldId id="269" r:id="rId24"/>
    <p:sldId id="282" r:id="rId25"/>
    <p:sldId id="283" r:id="rId26"/>
    <p:sldId id="284" r:id="rId27"/>
    <p:sldId id="285" r:id="rId28"/>
    <p:sldId id="286" r:id="rId29"/>
    <p:sldId id="295" r:id="rId30"/>
    <p:sldId id="296" r:id="rId31"/>
    <p:sldId id="301" r:id="rId32"/>
    <p:sldId id="287" r:id="rId33"/>
    <p:sldId id="299" r:id="rId34"/>
    <p:sldId id="289" r:id="rId35"/>
    <p:sldId id="298" r:id="rId36"/>
    <p:sldId id="297" r:id="rId37"/>
    <p:sldId id="288" r:id="rId38"/>
    <p:sldId id="290" r:id="rId39"/>
    <p:sldId id="294" r:id="rId40"/>
    <p:sldId id="300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7DC36-C781-4CA7-9F8E-123065065ECF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5CBE7-9723-437F-91B9-7378C4D54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73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1545-1B7D-45B3-904F-B77A9C7A47CA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62D35-8126-469E-BA8B-603E59915FC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830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1545-1B7D-45B3-904F-B77A9C7A47CA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62D35-8126-469E-BA8B-603E59915F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06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1545-1B7D-45B3-904F-B77A9C7A47CA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62D35-8126-469E-BA8B-603E59915F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837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1545-1B7D-45B3-904F-B77A9C7A47CA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62D35-8126-469E-BA8B-603E59915F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33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1545-1B7D-45B3-904F-B77A9C7A47CA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62D35-8126-469E-BA8B-603E59915FC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800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1545-1B7D-45B3-904F-B77A9C7A47CA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62D35-8126-469E-BA8B-603E59915F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88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1545-1B7D-45B3-904F-B77A9C7A47CA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62D35-8126-469E-BA8B-603E59915F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95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1545-1B7D-45B3-904F-B77A9C7A47CA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62D35-8126-469E-BA8B-603E59915F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825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1545-1B7D-45B3-904F-B77A9C7A47CA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62D35-8126-469E-BA8B-603E59915F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19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D9D11545-1B7D-45B3-904F-B77A9C7A47CA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362D35-8126-469E-BA8B-603E59915F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084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1545-1B7D-45B3-904F-B77A9C7A47CA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62D35-8126-469E-BA8B-603E59915F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974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9D11545-1B7D-45B3-904F-B77A9C7A47CA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A362D35-8126-469E-BA8B-603E59915FC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160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Toward prediction of agricultural traits using multi-Omics model</a:t>
            </a:r>
            <a:endParaRPr lang="ko-KR" alt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 smtClean="0"/>
              <a:t>경상대학교</a:t>
            </a:r>
            <a:endParaRPr lang="en-US" altLang="ko-KR" dirty="0" smtClean="0"/>
          </a:p>
          <a:p>
            <a:pPr algn="r"/>
            <a:r>
              <a:rPr lang="ko-KR" altLang="en-US" dirty="0" smtClean="0"/>
              <a:t>강양제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13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260979" y="1426533"/>
            <a:ext cx="4172656" cy="2677656"/>
            <a:chOff x="1801090" y="1681141"/>
            <a:chExt cx="4172656" cy="2677656"/>
          </a:xfrm>
        </p:grpSpPr>
        <p:sp>
          <p:nvSpPr>
            <p:cNvPr id="2" name="TextBox 1"/>
            <p:cNvSpPr txBox="1"/>
            <p:nvPr/>
          </p:nvSpPr>
          <p:spPr>
            <a:xfrm>
              <a:off x="1801090" y="2050473"/>
              <a:ext cx="1013419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Locus 1</a:t>
              </a:r>
            </a:p>
            <a:p>
              <a:r>
                <a:rPr lang="en-US" altLang="ko-KR" dirty="0" smtClean="0"/>
                <a:t>Locus 2</a:t>
              </a:r>
            </a:p>
            <a:p>
              <a:r>
                <a:rPr lang="en-US" altLang="ko-KR" dirty="0" smtClean="0"/>
                <a:t>Locus 3</a:t>
              </a:r>
            </a:p>
            <a:p>
              <a:pPr algn="ctr"/>
              <a:r>
                <a:rPr lang="en-US" altLang="ko-KR" dirty="0" smtClean="0"/>
                <a:t>:</a:t>
              </a:r>
            </a:p>
            <a:p>
              <a:pPr algn="ctr"/>
              <a:r>
                <a:rPr lang="en-US" altLang="ko-KR" dirty="0" smtClean="0"/>
                <a:t>:</a:t>
              </a:r>
            </a:p>
            <a:p>
              <a:r>
                <a:rPr lang="en-US" altLang="ko-KR" dirty="0" smtClean="0"/>
                <a:t>Locus j-2</a:t>
              </a:r>
            </a:p>
            <a:p>
              <a:r>
                <a:rPr lang="en-US" altLang="ko-KR" dirty="0" smtClean="0"/>
                <a:t>Locus j-1</a:t>
              </a:r>
            </a:p>
            <a:p>
              <a:r>
                <a:rPr lang="en-US" altLang="ko-KR" dirty="0" smtClean="0"/>
                <a:t>Locus </a:t>
              </a:r>
              <a:r>
                <a:rPr lang="en-US" altLang="ko-KR" dirty="0"/>
                <a:t>j</a:t>
              </a:r>
              <a:endParaRPr lang="ko-KR" alt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31384" y="1681141"/>
              <a:ext cx="3242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Allele combination of individuals</a:t>
              </a:r>
              <a:endParaRPr lang="ko-KR" altLang="en-US" dirty="0"/>
            </a:p>
          </p:txBody>
        </p:sp>
      </p:grpSp>
      <p:pic>
        <p:nvPicPr>
          <p:cNvPr id="6" name="Picture 2" descr="C:\Users\강양제\Desktop\종자촬영\IMG_1028.JP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 l="21094" t="8984" r="23437" b="1953"/>
          <a:stretch>
            <a:fillRect/>
          </a:stretch>
        </p:blipFill>
        <p:spPr bwMode="auto">
          <a:xfrm>
            <a:off x="455695" y="1086919"/>
            <a:ext cx="3394066" cy="363308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49542" y="5079552"/>
            <a:ext cx="3606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Phenotypic diversity from nature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24652" y="5079552"/>
            <a:ext cx="3651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Allele “combination” from nature</a:t>
            </a:r>
            <a:endParaRPr lang="ko-KR" alt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162" y="1824542"/>
            <a:ext cx="3626480" cy="22756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39" y="126863"/>
            <a:ext cx="1079086" cy="12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RIL access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93" y="1366980"/>
            <a:ext cx="3511262" cy="35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1273" y="4942897"/>
            <a:ext cx="32973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http://journals.plos.org/plosone/article?id=10.1371/journal.pone.0076059</a:t>
            </a:r>
            <a:endParaRPr lang="ko-KR" altLang="en-US" sz="1200" dirty="0"/>
          </a:p>
        </p:txBody>
      </p:sp>
      <p:pic>
        <p:nvPicPr>
          <p:cNvPr id="8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05" y="286328"/>
            <a:ext cx="1366188" cy="91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874968" y="4878242"/>
            <a:ext cx="3886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Allele “combination” from breeding</a:t>
            </a:r>
            <a:endParaRPr lang="ko-KR" alt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60979" y="1426533"/>
            <a:ext cx="4630663" cy="2677656"/>
            <a:chOff x="4260979" y="1426533"/>
            <a:chExt cx="4630663" cy="2677656"/>
          </a:xfrm>
        </p:grpSpPr>
        <p:grpSp>
          <p:nvGrpSpPr>
            <p:cNvPr id="11" name="Group 10"/>
            <p:cNvGrpSpPr/>
            <p:nvPr/>
          </p:nvGrpSpPr>
          <p:grpSpPr>
            <a:xfrm>
              <a:off x="4260979" y="1426533"/>
              <a:ext cx="4172656" cy="2677656"/>
              <a:chOff x="1801090" y="1681141"/>
              <a:chExt cx="4172656" cy="2677656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1801090" y="2050473"/>
                <a:ext cx="1013419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Locus 1</a:t>
                </a:r>
              </a:p>
              <a:p>
                <a:r>
                  <a:rPr lang="en-US" altLang="ko-KR" dirty="0" smtClean="0"/>
                  <a:t>Locus 2</a:t>
                </a:r>
              </a:p>
              <a:p>
                <a:r>
                  <a:rPr lang="en-US" altLang="ko-KR" dirty="0" smtClean="0"/>
                  <a:t>Locus 3</a:t>
                </a:r>
              </a:p>
              <a:p>
                <a:pPr algn="ctr"/>
                <a:r>
                  <a:rPr lang="en-US" altLang="ko-KR" dirty="0" smtClean="0"/>
                  <a:t>:</a:t>
                </a:r>
              </a:p>
              <a:p>
                <a:pPr algn="ctr"/>
                <a:r>
                  <a:rPr lang="en-US" altLang="ko-KR" dirty="0" smtClean="0"/>
                  <a:t>:</a:t>
                </a:r>
              </a:p>
              <a:p>
                <a:r>
                  <a:rPr lang="en-US" altLang="ko-KR" dirty="0" smtClean="0"/>
                  <a:t>Locus j-2</a:t>
                </a:r>
              </a:p>
              <a:p>
                <a:r>
                  <a:rPr lang="en-US" altLang="ko-KR" dirty="0" smtClean="0"/>
                  <a:t>Locus j-1</a:t>
                </a:r>
              </a:p>
              <a:p>
                <a:r>
                  <a:rPr lang="en-US" altLang="ko-KR" dirty="0" smtClean="0"/>
                  <a:t>Locus </a:t>
                </a:r>
                <a:r>
                  <a:rPr lang="en-US" altLang="ko-KR" dirty="0"/>
                  <a:t>j</a:t>
                </a:r>
                <a:endParaRPr lang="ko-KR" alt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731384" y="1681141"/>
                <a:ext cx="3242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Allele combination of individuals</a:t>
                </a:r>
                <a:endParaRPr lang="ko-KR" altLang="en-US" dirty="0"/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5162" y="1824542"/>
              <a:ext cx="3626480" cy="2275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595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108907" y="179625"/>
            <a:ext cx="4630663" cy="2677656"/>
            <a:chOff x="4260979" y="1426533"/>
            <a:chExt cx="4630663" cy="2677656"/>
          </a:xfrm>
        </p:grpSpPr>
        <p:grpSp>
          <p:nvGrpSpPr>
            <p:cNvPr id="4" name="Group 3"/>
            <p:cNvGrpSpPr/>
            <p:nvPr/>
          </p:nvGrpSpPr>
          <p:grpSpPr>
            <a:xfrm>
              <a:off x="4260979" y="1426533"/>
              <a:ext cx="4172656" cy="2677656"/>
              <a:chOff x="1801090" y="1681141"/>
              <a:chExt cx="4172656" cy="2677656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801090" y="2050473"/>
                <a:ext cx="1013419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Locus 1</a:t>
                </a:r>
              </a:p>
              <a:p>
                <a:r>
                  <a:rPr lang="en-US" altLang="ko-KR" dirty="0" smtClean="0"/>
                  <a:t>Locus 2</a:t>
                </a:r>
              </a:p>
              <a:p>
                <a:r>
                  <a:rPr lang="en-US" altLang="ko-KR" dirty="0" smtClean="0"/>
                  <a:t>Locus 3</a:t>
                </a:r>
              </a:p>
              <a:p>
                <a:pPr algn="ctr"/>
                <a:r>
                  <a:rPr lang="en-US" altLang="ko-KR" dirty="0" smtClean="0"/>
                  <a:t>:</a:t>
                </a:r>
              </a:p>
              <a:p>
                <a:pPr algn="ctr"/>
                <a:r>
                  <a:rPr lang="en-US" altLang="ko-KR" dirty="0" smtClean="0"/>
                  <a:t>:</a:t>
                </a:r>
              </a:p>
              <a:p>
                <a:r>
                  <a:rPr lang="en-US" altLang="ko-KR" dirty="0" smtClean="0"/>
                  <a:t>Locus j-2</a:t>
                </a:r>
              </a:p>
              <a:p>
                <a:r>
                  <a:rPr lang="en-US" altLang="ko-KR" dirty="0" smtClean="0"/>
                  <a:t>Locus j-1</a:t>
                </a:r>
              </a:p>
              <a:p>
                <a:r>
                  <a:rPr lang="en-US" altLang="ko-KR" dirty="0" smtClean="0"/>
                  <a:t>Locus </a:t>
                </a:r>
                <a:r>
                  <a:rPr lang="en-US" altLang="ko-KR" dirty="0"/>
                  <a:t>j</a:t>
                </a:r>
                <a:endParaRPr lang="ko-KR" alt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731384" y="1681141"/>
                <a:ext cx="3242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Allele combination of individuals</a:t>
                </a:r>
                <a:endParaRPr lang="ko-KR" altLang="en-US" dirty="0"/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5162" y="1824542"/>
              <a:ext cx="3626480" cy="2275606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3122326" y="3011055"/>
            <a:ext cx="3617244" cy="215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108907" y="29341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표현형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22657" y="4110182"/>
            <a:ext cx="1940646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Genome-wide association analysis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30836" y="4230256"/>
            <a:ext cx="194064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QTL </a:t>
            </a:r>
          </a:p>
          <a:p>
            <a:pPr algn="ctr"/>
            <a:r>
              <a:rPr lang="en-US" altLang="ko-KR" dirty="0" smtClean="0"/>
              <a:t>analysis</a:t>
            </a:r>
            <a:endParaRPr lang="ko-KR" altLang="en-US" dirty="0"/>
          </a:p>
        </p:txBody>
      </p:sp>
      <p:sp>
        <p:nvSpPr>
          <p:cNvPr id="16" name="Rectangle 15"/>
          <p:cNvSpPr/>
          <p:nvPr/>
        </p:nvSpPr>
        <p:spPr>
          <a:xfrm>
            <a:off x="2041237" y="179625"/>
            <a:ext cx="4930245" cy="32747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Curved Connector 17"/>
          <p:cNvCxnSpPr>
            <a:stCxn id="16" idx="2"/>
            <a:endCxn id="10" idx="0"/>
          </p:cNvCxnSpPr>
          <p:nvPr/>
        </p:nvCxnSpPr>
        <p:spPr>
          <a:xfrm rot="5400000">
            <a:off x="3621780" y="3225601"/>
            <a:ext cx="655781" cy="111338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6" idx="2"/>
            <a:endCxn id="11" idx="0"/>
          </p:cNvCxnSpPr>
          <p:nvPr/>
        </p:nvCxnSpPr>
        <p:spPr>
          <a:xfrm rot="16200000" flipH="1">
            <a:off x="4865832" y="3094928"/>
            <a:ext cx="775855" cy="14947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23448" y="580936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후보</a:t>
            </a:r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 </a:t>
            </a:r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유전자</a:t>
            </a:r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, </a:t>
            </a:r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쓸만한 마커</a:t>
            </a:r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 </a:t>
            </a:r>
            <a:endParaRPr lang="ko-KR" altLang="en-US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cxnSp>
        <p:nvCxnSpPr>
          <p:cNvPr id="23" name="Curved Connector 22"/>
          <p:cNvCxnSpPr>
            <a:stCxn id="10" idx="2"/>
            <a:endCxn id="21" idx="0"/>
          </p:cNvCxnSpPr>
          <p:nvPr/>
        </p:nvCxnSpPr>
        <p:spPr>
          <a:xfrm rot="16200000" flipH="1">
            <a:off x="3589715" y="4836777"/>
            <a:ext cx="775855" cy="116932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11" idx="2"/>
            <a:endCxn id="21" idx="0"/>
          </p:cNvCxnSpPr>
          <p:nvPr/>
        </p:nvCxnSpPr>
        <p:spPr>
          <a:xfrm rot="5400000">
            <a:off x="4815342" y="4623550"/>
            <a:ext cx="932780" cy="143885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4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0154" b="17662"/>
          <a:stretch/>
        </p:blipFill>
        <p:spPr>
          <a:xfrm>
            <a:off x="210461" y="600363"/>
            <a:ext cx="8661066" cy="45904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99527" y="564226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https://www.slideshare.net/FAOoftheUN/marker-assisted-selection-55689355</a:t>
            </a:r>
          </a:p>
        </p:txBody>
      </p:sp>
    </p:spTree>
    <p:extLst>
      <p:ext uri="{BB962C8B-B14F-4D97-AF65-F5344CB8AC3E}">
        <p14:creationId xmlns:p14="http://schemas.microsoft.com/office/powerpoint/2010/main" val="162854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44" y="0"/>
            <a:ext cx="8460509" cy="60889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95096" y="6403170"/>
            <a:ext cx="4156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https://www.nature.com/articles/nrg3605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566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75252" y="2227219"/>
            <a:ext cx="140724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Rare variants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38913" y="2227219"/>
            <a:ext cx="183665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Common variants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02750" y="542109"/>
            <a:ext cx="94474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Few loci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83949" y="5460274"/>
            <a:ext cx="59843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Trait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42783" y="542109"/>
            <a:ext cx="109247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Many loci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09916" y="4095204"/>
            <a:ext cx="167917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Large effect size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90615" y="4095203"/>
            <a:ext cx="167783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Small effect size</a:t>
            </a:r>
            <a:endParaRPr lang="ko-KR" altLang="en-US" dirty="0"/>
          </a:p>
        </p:txBody>
      </p:sp>
      <p:cxnSp>
        <p:nvCxnSpPr>
          <p:cNvPr id="12" name="Curved Connector 11"/>
          <p:cNvCxnSpPr>
            <a:stCxn id="6" idx="2"/>
            <a:endCxn id="5" idx="0"/>
          </p:cNvCxnSpPr>
          <p:nvPr/>
        </p:nvCxnSpPr>
        <p:spPr>
          <a:xfrm rot="16200000" flipH="1">
            <a:off x="3808293" y="678270"/>
            <a:ext cx="1315778" cy="1782119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2"/>
            <a:endCxn id="4" idx="0"/>
          </p:cNvCxnSpPr>
          <p:nvPr/>
        </p:nvCxnSpPr>
        <p:spPr>
          <a:xfrm rot="5400000">
            <a:off x="2619110" y="1271206"/>
            <a:ext cx="1315778" cy="596248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8" idx="2"/>
            <a:endCxn id="4" idx="0"/>
          </p:cNvCxnSpPr>
          <p:nvPr/>
        </p:nvCxnSpPr>
        <p:spPr>
          <a:xfrm rot="5400000">
            <a:off x="3326060" y="564256"/>
            <a:ext cx="1315778" cy="2010148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8" idx="2"/>
            <a:endCxn id="5" idx="0"/>
          </p:cNvCxnSpPr>
          <p:nvPr/>
        </p:nvCxnSpPr>
        <p:spPr>
          <a:xfrm rot="16200000" flipH="1">
            <a:off x="4515243" y="1385220"/>
            <a:ext cx="1315778" cy="368219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2"/>
            <a:endCxn id="9" idx="0"/>
          </p:cNvCxnSpPr>
          <p:nvPr/>
        </p:nvCxnSpPr>
        <p:spPr>
          <a:xfrm rot="5400000">
            <a:off x="3254048" y="1992009"/>
            <a:ext cx="1498653" cy="2707737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5" idx="2"/>
            <a:endCxn id="10" idx="0"/>
          </p:cNvCxnSpPr>
          <p:nvPr/>
        </p:nvCxnSpPr>
        <p:spPr>
          <a:xfrm rot="16200000" flipH="1">
            <a:off x="4794060" y="3159732"/>
            <a:ext cx="1498652" cy="372289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4" idx="2"/>
            <a:endCxn id="10" idx="0"/>
          </p:cNvCxnSpPr>
          <p:nvPr/>
        </p:nvCxnSpPr>
        <p:spPr>
          <a:xfrm rot="16200000" flipH="1">
            <a:off x="3604877" y="1970549"/>
            <a:ext cx="1498652" cy="2750656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4" idx="2"/>
            <a:endCxn id="9" idx="0"/>
          </p:cNvCxnSpPr>
          <p:nvPr/>
        </p:nvCxnSpPr>
        <p:spPr>
          <a:xfrm rot="5400000">
            <a:off x="2064864" y="3181192"/>
            <a:ext cx="1498653" cy="329370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9" idx="2"/>
            <a:endCxn id="7" idx="0"/>
          </p:cNvCxnSpPr>
          <p:nvPr/>
        </p:nvCxnSpPr>
        <p:spPr>
          <a:xfrm rot="16200000" flipH="1">
            <a:off x="2968466" y="4145574"/>
            <a:ext cx="995738" cy="1633661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0" idx="2"/>
            <a:endCxn id="7" idx="0"/>
          </p:cNvCxnSpPr>
          <p:nvPr/>
        </p:nvCxnSpPr>
        <p:spPr>
          <a:xfrm rot="5400000">
            <a:off x="4508480" y="4239222"/>
            <a:ext cx="995739" cy="1446365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50669" y="450668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궁서" panose="02030600000101010101" pitchFamily="18" charset="-127"/>
                <a:ea typeface="HY궁서" panose="02030600000101010101" pitchFamily="18" charset="-127"/>
              </a:rPr>
              <a:t>GWAS </a:t>
            </a:r>
            <a:r>
              <a:rPr lang="ko-KR" altLang="en-US" dirty="0">
                <a:latin typeface="HY궁서" panose="02030600000101010101" pitchFamily="18" charset="-127"/>
                <a:ea typeface="HY궁서" panose="02030600000101010101" pitchFamily="18" charset="-127"/>
              </a:rPr>
              <a:t>경우의 수</a:t>
            </a:r>
          </a:p>
        </p:txBody>
      </p:sp>
    </p:spTree>
    <p:extLst>
      <p:ext uri="{BB962C8B-B14F-4D97-AF65-F5344CB8AC3E}">
        <p14:creationId xmlns:p14="http://schemas.microsoft.com/office/powerpoint/2010/main" val="207379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75252" y="2227219"/>
            <a:ext cx="140724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Rare variants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38913" y="2227219"/>
            <a:ext cx="1836657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Common variants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02750" y="542109"/>
            <a:ext cx="944746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Few loci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83949" y="5460274"/>
            <a:ext cx="598434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Trait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42783" y="542109"/>
            <a:ext cx="109247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Many loci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09916" y="4095204"/>
            <a:ext cx="1634294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large effect size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90615" y="4095203"/>
            <a:ext cx="167783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Small effect size</a:t>
            </a:r>
            <a:endParaRPr lang="ko-KR" altLang="en-US" dirty="0"/>
          </a:p>
        </p:txBody>
      </p:sp>
      <p:cxnSp>
        <p:nvCxnSpPr>
          <p:cNvPr id="14" name="Curved Connector 13"/>
          <p:cNvCxnSpPr>
            <a:stCxn id="6" idx="2"/>
            <a:endCxn id="4" idx="0"/>
          </p:cNvCxnSpPr>
          <p:nvPr/>
        </p:nvCxnSpPr>
        <p:spPr>
          <a:xfrm rot="5400000">
            <a:off x="2619110" y="1271206"/>
            <a:ext cx="1315778" cy="596248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8" idx="2"/>
            <a:endCxn id="4" idx="0"/>
          </p:cNvCxnSpPr>
          <p:nvPr/>
        </p:nvCxnSpPr>
        <p:spPr>
          <a:xfrm rot="5400000">
            <a:off x="3326060" y="564256"/>
            <a:ext cx="1315778" cy="2010148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8" idx="2"/>
            <a:endCxn id="5" idx="0"/>
          </p:cNvCxnSpPr>
          <p:nvPr/>
        </p:nvCxnSpPr>
        <p:spPr>
          <a:xfrm rot="16200000" flipH="1">
            <a:off x="4515243" y="1385220"/>
            <a:ext cx="1315778" cy="368219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5" idx="2"/>
            <a:endCxn id="10" idx="0"/>
          </p:cNvCxnSpPr>
          <p:nvPr/>
        </p:nvCxnSpPr>
        <p:spPr>
          <a:xfrm rot="16200000" flipH="1">
            <a:off x="4794060" y="3159732"/>
            <a:ext cx="1498652" cy="372289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4" idx="2"/>
            <a:endCxn id="10" idx="0"/>
          </p:cNvCxnSpPr>
          <p:nvPr/>
        </p:nvCxnSpPr>
        <p:spPr>
          <a:xfrm rot="16200000" flipH="1">
            <a:off x="3604877" y="1970549"/>
            <a:ext cx="1498652" cy="2750656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4" idx="2"/>
            <a:endCxn id="9" idx="0"/>
          </p:cNvCxnSpPr>
          <p:nvPr/>
        </p:nvCxnSpPr>
        <p:spPr>
          <a:xfrm rot="5400000">
            <a:off x="2053643" y="3169971"/>
            <a:ext cx="1498653" cy="351812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0" idx="2"/>
            <a:endCxn id="7" idx="0"/>
          </p:cNvCxnSpPr>
          <p:nvPr/>
        </p:nvCxnSpPr>
        <p:spPr>
          <a:xfrm rot="5400000">
            <a:off x="4508480" y="4239222"/>
            <a:ext cx="995739" cy="1446365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50669" y="450668"/>
            <a:ext cx="150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성공적</a:t>
            </a:r>
            <a:r>
              <a:rPr lang="ko-KR" altLang="en-US" dirty="0" smtClean="0"/>
              <a:t> </a:t>
            </a:r>
            <a:r>
              <a:rPr lang="en-US" altLang="ko-KR" dirty="0" smtClean="0"/>
              <a:t>GWAS</a:t>
            </a:r>
            <a:endParaRPr lang="ko-KR" altLang="en-US" dirty="0"/>
          </a:p>
        </p:txBody>
      </p:sp>
      <p:cxnSp>
        <p:nvCxnSpPr>
          <p:cNvPr id="12" name="Curved Connector 11"/>
          <p:cNvCxnSpPr>
            <a:stCxn id="6" idx="2"/>
            <a:endCxn id="5" idx="0"/>
          </p:cNvCxnSpPr>
          <p:nvPr/>
        </p:nvCxnSpPr>
        <p:spPr>
          <a:xfrm rot="16200000" flipH="1">
            <a:off x="3808293" y="678270"/>
            <a:ext cx="1315778" cy="1782119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2"/>
            <a:endCxn id="9" idx="0"/>
          </p:cNvCxnSpPr>
          <p:nvPr/>
        </p:nvCxnSpPr>
        <p:spPr>
          <a:xfrm rot="5400000">
            <a:off x="3242827" y="1980788"/>
            <a:ext cx="1498653" cy="2730179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9" idx="2"/>
            <a:endCxn id="7" idx="0"/>
          </p:cNvCxnSpPr>
          <p:nvPr/>
        </p:nvCxnSpPr>
        <p:spPr>
          <a:xfrm rot="16200000" flipH="1">
            <a:off x="2957245" y="4134353"/>
            <a:ext cx="995738" cy="1656103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67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75252" y="2227219"/>
            <a:ext cx="1407245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Rare variants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38913" y="2227219"/>
            <a:ext cx="183665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Common variants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02750" y="542109"/>
            <a:ext cx="94474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Few loci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83949" y="5460274"/>
            <a:ext cx="598434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Trait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42783" y="542109"/>
            <a:ext cx="1092479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Many loci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09916" y="4095204"/>
            <a:ext cx="163429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large effect size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90615" y="4095203"/>
            <a:ext cx="1677832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Small effect size</a:t>
            </a:r>
            <a:endParaRPr lang="ko-KR" altLang="en-US" dirty="0"/>
          </a:p>
        </p:txBody>
      </p:sp>
      <p:cxnSp>
        <p:nvCxnSpPr>
          <p:cNvPr id="12" name="Curved Connector 11"/>
          <p:cNvCxnSpPr>
            <a:stCxn id="6" idx="2"/>
            <a:endCxn id="5" idx="0"/>
          </p:cNvCxnSpPr>
          <p:nvPr/>
        </p:nvCxnSpPr>
        <p:spPr>
          <a:xfrm rot="16200000" flipH="1">
            <a:off x="3808293" y="678270"/>
            <a:ext cx="1315778" cy="1782119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2"/>
            <a:endCxn id="4" idx="0"/>
          </p:cNvCxnSpPr>
          <p:nvPr/>
        </p:nvCxnSpPr>
        <p:spPr>
          <a:xfrm rot="5400000">
            <a:off x="2619110" y="1271206"/>
            <a:ext cx="1315778" cy="596248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8" idx="2"/>
            <a:endCxn id="4" idx="0"/>
          </p:cNvCxnSpPr>
          <p:nvPr/>
        </p:nvCxnSpPr>
        <p:spPr>
          <a:xfrm rot="5400000">
            <a:off x="3326060" y="564256"/>
            <a:ext cx="1315778" cy="201014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8" idx="2"/>
            <a:endCxn id="5" idx="0"/>
          </p:cNvCxnSpPr>
          <p:nvPr/>
        </p:nvCxnSpPr>
        <p:spPr>
          <a:xfrm rot="16200000" flipH="1">
            <a:off x="4515243" y="1385220"/>
            <a:ext cx="1315778" cy="368219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2"/>
            <a:endCxn id="9" idx="0"/>
          </p:cNvCxnSpPr>
          <p:nvPr/>
        </p:nvCxnSpPr>
        <p:spPr>
          <a:xfrm rot="5400000">
            <a:off x="3242827" y="1980788"/>
            <a:ext cx="1498653" cy="2730179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5" idx="2"/>
            <a:endCxn id="10" idx="0"/>
          </p:cNvCxnSpPr>
          <p:nvPr/>
        </p:nvCxnSpPr>
        <p:spPr>
          <a:xfrm rot="16200000" flipH="1">
            <a:off x="4794060" y="3159732"/>
            <a:ext cx="1498652" cy="372289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4" idx="2"/>
            <a:endCxn id="10" idx="0"/>
          </p:cNvCxnSpPr>
          <p:nvPr/>
        </p:nvCxnSpPr>
        <p:spPr>
          <a:xfrm rot="16200000" flipH="1">
            <a:off x="3604877" y="1970549"/>
            <a:ext cx="1498652" cy="2750656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4" idx="2"/>
            <a:endCxn id="9" idx="0"/>
          </p:cNvCxnSpPr>
          <p:nvPr/>
        </p:nvCxnSpPr>
        <p:spPr>
          <a:xfrm rot="5400000">
            <a:off x="2053643" y="3169971"/>
            <a:ext cx="1498653" cy="351812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9" idx="2"/>
            <a:endCxn id="7" idx="0"/>
          </p:cNvCxnSpPr>
          <p:nvPr/>
        </p:nvCxnSpPr>
        <p:spPr>
          <a:xfrm rot="16200000" flipH="1">
            <a:off x="2957245" y="4134353"/>
            <a:ext cx="995738" cy="1656103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0" idx="2"/>
            <a:endCxn id="7" idx="0"/>
          </p:cNvCxnSpPr>
          <p:nvPr/>
        </p:nvCxnSpPr>
        <p:spPr>
          <a:xfrm rot="5400000">
            <a:off x="4508480" y="4239222"/>
            <a:ext cx="995739" cy="1446365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0669" y="450668"/>
            <a:ext cx="150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어려운</a:t>
            </a:r>
            <a:r>
              <a:rPr lang="ko-KR" altLang="en-US" dirty="0" smtClean="0"/>
              <a:t> </a:t>
            </a:r>
            <a:r>
              <a:rPr lang="en-US" altLang="ko-KR" dirty="0" smtClean="0"/>
              <a:t>GWAS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662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75252" y="2227219"/>
            <a:ext cx="140724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Rare variants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38913" y="2227219"/>
            <a:ext cx="1836657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Common variants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02750" y="542109"/>
            <a:ext cx="94474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Few loci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83949" y="5460274"/>
            <a:ext cx="598434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Trait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42783" y="542109"/>
            <a:ext cx="1092479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Many loci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09916" y="4095204"/>
            <a:ext cx="163429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large effect size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90615" y="4095203"/>
            <a:ext cx="1677832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Small effect size</a:t>
            </a:r>
            <a:endParaRPr lang="ko-KR" altLang="en-US" dirty="0"/>
          </a:p>
        </p:txBody>
      </p:sp>
      <p:cxnSp>
        <p:nvCxnSpPr>
          <p:cNvPr id="12" name="Curved Connector 11"/>
          <p:cNvCxnSpPr>
            <a:stCxn id="6" idx="2"/>
            <a:endCxn id="5" idx="0"/>
          </p:cNvCxnSpPr>
          <p:nvPr/>
        </p:nvCxnSpPr>
        <p:spPr>
          <a:xfrm rot="16200000" flipH="1">
            <a:off x="3808293" y="678270"/>
            <a:ext cx="1315778" cy="1782119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2"/>
            <a:endCxn id="4" idx="0"/>
          </p:cNvCxnSpPr>
          <p:nvPr/>
        </p:nvCxnSpPr>
        <p:spPr>
          <a:xfrm rot="5400000">
            <a:off x="2619110" y="1271206"/>
            <a:ext cx="1315778" cy="596248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8" idx="2"/>
            <a:endCxn id="4" idx="0"/>
          </p:cNvCxnSpPr>
          <p:nvPr/>
        </p:nvCxnSpPr>
        <p:spPr>
          <a:xfrm rot="5400000">
            <a:off x="3326060" y="564256"/>
            <a:ext cx="1315778" cy="2010148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8" idx="2"/>
            <a:endCxn id="5" idx="0"/>
          </p:cNvCxnSpPr>
          <p:nvPr/>
        </p:nvCxnSpPr>
        <p:spPr>
          <a:xfrm rot="16200000" flipH="1">
            <a:off x="4515243" y="1385220"/>
            <a:ext cx="1315778" cy="368219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5" idx="2"/>
            <a:endCxn id="9" idx="0"/>
          </p:cNvCxnSpPr>
          <p:nvPr/>
        </p:nvCxnSpPr>
        <p:spPr>
          <a:xfrm rot="5400000">
            <a:off x="3242827" y="1980788"/>
            <a:ext cx="1498653" cy="2730179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4" idx="2"/>
            <a:endCxn id="10" idx="0"/>
          </p:cNvCxnSpPr>
          <p:nvPr/>
        </p:nvCxnSpPr>
        <p:spPr>
          <a:xfrm rot="16200000" flipH="1">
            <a:off x="3604877" y="1970549"/>
            <a:ext cx="1498652" cy="2750656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4" idx="2"/>
            <a:endCxn id="9" idx="0"/>
          </p:cNvCxnSpPr>
          <p:nvPr/>
        </p:nvCxnSpPr>
        <p:spPr>
          <a:xfrm rot="5400000">
            <a:off x="2053643" y="3169971"/>
            <a:ext cx="1498653" cy="351812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9" idx="2"/>
            <a:endCxn id="7" idx="0"/>
          </p:cNvCxnSpPr>
          <p:nvPr/>
        </p:nvCxnSpPr>
        <p:spPr>
          <a:xfrm rot="16200000" flipH="1">
            <a:off x="2957245" y="4134353"/>
            <a:ext cx="995738" cy="1656103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0" idx="2"/>
            <a:endCxn id="7" idx="0"/>
          </p:cNvCxnSpPr>
          <p:nvPr/>
        </p:nvCxnSpPr>
        <p:spPr>
          <a:xfrm rot="5400000">
            <a:off x="4508480" y="4239222"/>
            <a:ext cx="995739" cy="1446365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0669" y="450668"/>
            <a:ext cx="150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어려운</a:t>
            </a:r>
            <a:r>
              <a:rPr lang="ko-KR" altLang="en-US" dirty="0" smtClean="0"/>
              <a:t> </a:t>
            </a:r>
            <a:r>
              <a:rPr lang="en-US" altLang="ko-KR" dirty="0" smtClean="0"/>
              <a:t>GWAS</a:t>
            </a:r>
            <a:endParaRPr lang="ko-KR" altLang="en-US" dirty="0"/>
          </a:p>
        </p:txBody>
      </p:sp>
      <p:cxnSp>
        <p:nvCxnSpPr>
          <p:cNvPr id="22" name="Curved Connector 21"/>
          <p:cNvCxnSpPr>
            <a:stCxn id="5" idx="2"/>
            <a:endCxn id="10" idx="0"/>
          </p:cNvCxnSpPr>
          <p:nvPr/>
        </p:nvCxnSpPr>
        <p:spPr>
          <a:xfrm rot="16200000" flipH="1">
            <a:off x="4794060" y="3159732"/>
            <a:ext cx="1498652" cy="372289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16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1593850" y="1217378"/>
            <a:ext cx="6597672" cy="195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654469" y="1038792"/>
            <a:ext cx="1106078" cy="131976"/>
            <a:chOff x="886120" y="989814"/>
            <a:chExt cx="1106078" cy="131976"/>
          </a:xfrm>
        </p:grpSpPr>
        <p:sp>
          <p:nvSpPr>
            <p:cNvPr id="2" name="Rectangle 1"/>
            <p:cNvSpPr/>
            <p:nvPr/>
          </p:nvSpPr>
          <p:spPr>
            <a:xfrm>
              <a:off x="886120" y="989814"/>
              <a:ext cx="273377" cy="13197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1302471" y="989814"/>
              <a:ext cx="273377" cy="13197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718821" y="989814"/>
              <a:ext cx="273377" cy="13197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1164577" y="989814"/>
              <a:ext cx="68412" cy="659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8" name="Straight Connector 7"/>
            <p:cNvCxnSpPr>
              <a:endCxn id="3" idx="1"/>
            </p:cNvCxnSpPr>
            <p:nvPr/>
          </p:nvCxnSpPr>
          <p:spPr>
            <a:xfrm>
              <a:off x="1227909" y="989814"/>
              <a:ext cx="74562" cy="659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0" name="Straight Connector 9"/>
            <p:cNvCxnSpPr>
              <a:stCxn id="3" idx="3"/>
            </p:cNvCxnSpPr>
            <p:nvPr/>
          </p:nvCxnSpPr>
          <p:spPr>
            <a:xfrm flipV="1">
              <a:off x="1575848" y="989814"/>
              <a:ext cx="80232" cy="659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651000" y="989814"/>
              <a:ext cx="57661" cy="659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421270" y="1038792"/>
            <a:ext cx="1106078" cy="131976"/>
            <a:chOff x="886120" y="989814"/>
            <a:chExt cx="1106078" cy="131976"/>
          </a:xfrm>
        </p:grpSpPr>
        <p:sp>
          <p:nvSpPr>
            <p:cNvPr id="16" name="Rectangle 15"/>
            <p:cNvSpPr/>
            <p:nvPr/>
          </p:nvSpPr>
          <p:spPr>
            <a:xfrm>
              <a:off x="886120" y="989814"/>
              <a:ext cx="273377" cy="13197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302471" y="989814"/>
              <a:ext cx="273377" cy="13197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18821" y="989814"/>
              <a:ext cx="273377" cy="13197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1164577" y="989814"/>
              <a:ext cx="68412" cy="65988"/>
            </a:xfrm>
            <a:prstGeom prst="lin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20" name="Straight Connector 19"/>
            <p:cNvCxnSpPr>
              <a:endCxn id="17" idx="1"/>
            </p:cNvCxnSpPr>
            <p:nvPr/>
          </p:nvCxnSpPr>
          <p:spPr>
            <a:xfrm>
              <a:off x="1227909" y="989814"/>
              <a:ext cx="74562" cy="65988"/>
            </a:xfrm>
            <a:prstGeom prst="lin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21" name="Straight Connector 20"/>
            <p:cNvCxnSpPr>
              <a:stCxn id="17" idx="3"/>
            </p:cNvCxnSpPr>
            <p:nvPr/>
          </p:nvCxnSpPr>
          <p:spPr>
            <a:xfrm flipV="1">
              <a:off x="1575848" y="989814"/>
              <a:ext cx="80232" cy="65988"/>
            </a:xfrm>
            <a:prstGeom prst="lin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651000" y="989814"/>
              <a:ext cx="57661" cy="65988"/>
            </a:xfrm>
            <a:prstGeom prst="lin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730920" y="1038792"/>
            <a:ext cx="1106078" cy="131976"/>
            <a:chOff x="886120" y="989814"/>
            <a:chExt cx="1106078" cy="131976"/>
          </a:xfrm>
        </p:grpSpPr>
        <p:sp>
          <p:nvSpPr>
            <p:cNvPr id="24" name="Rectangle 23"/>
            <p:cNvSpPr/>
            <p:nvPr/>
          </p:nvSpPr>
          <p:spPr>
            <a:xfrm>
              <a:off x="886120" y="989814"/>
              <a:ext cx="273377" cy="1319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302471" y="989814"/>
              <a:ext cx="273377" cy="1319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18821" y="989814"/>
              <a:ext cx="273377" cy="1319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V="1">
              <a:off x="1164577" y="989814"/>
              <a:ext cx="68412" cy="65988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8" name="Straight Connector 27"/>
            <p:cNvCxnSpPr>
              <a:endCxn id="25" idx="1"/>
            </p:cNvCxnSpPr>
            <p:nvPr/>
          </p:nvCxnSpPr>
          <p:spPr>
            <a:xfrm>
              <a:off x="1227909" y="989814"/>
              <a:ext cx="74562" cy="65988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9" name="Straight Connector 28"/>
            <p:cNvCxnSpPr>
              <a:stCxn id="25" idx="3"/>
            </p:cNvCxnSpPr>
            <p:nvPr/>
          </p:nvCxnSpPr>
          <p:spPr>
            <a:xfrm flipV="1">
              <a:off x="1575848" y="989814"/>
              <a:ext cx="80232" cy="65988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651000" y="989814"/>
              <a:ext cx="57661" cy="65988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3867347" y="661292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Gene B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790362" y="661292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Gene A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556716" y="661292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Gene C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054936" y="1170768"/>
            <a:ext cx="3177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A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A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A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A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A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A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T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57688" y="1170768"/>
            <a:ext cx="3177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T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A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A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A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A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A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A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58932" y="1170768"/>
            <a:ext cx="3113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G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C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C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C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C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C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C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73214" y="1170768"/>
            <a:ext cx="3113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</a:rPr>
              <a:t>G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G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G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C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G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G</a:t>
            </a:r>
          </a:p>
          <a:p>
            <a:r>
              <a:rPr lang="en-US" altLang="ko-KR" dirty="0" smtClean="0">
                <a:latin typeface="Consolas" panose="020B0609020204030204" pitchFamily="49" charset="0"/>
              </a:rPr>
              <a:t>G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173700" y="66129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Gene D</a:t>
            </a:r>
            <a:endParaRPr lang="ko-KR" alt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7085444" y="1038792"/>
            <a:ext cx="1106078" cy="131976"/>
            <a:chOff x="886120" y="989814"/>
            <a:chExt cx="1106078" cy="131976"/>
          </a:xfrm>
        </p:grpSpPr>
        <p:sp>
          <p:nvSpPr>
            <p:cNvPr id="40" name="Rectangle 39"/>
            <p:cNvSpPr/>
            <p:nvPr/>
          </p:nvSpPr>
          <p:spPr>
            <a:xfrm>
              <a:off x="886120" y="989814"/>
              <a:ext cx="273377" cy="13197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302471" y="989814"/>
              <a:ext cx="273377" cy="13197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718821" y="989814"/>
              <a:ext cx="273377" cy="13197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 flipV="1">
              <a:off x="1164577" y="989814"/>
              <a:ext cx="68412" cy="6598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44" name="Straight Connector 43"/>
            <p:cNvCxnSpPr>
              <a:endCxn id="41" idx="1"/>
            </p:cNvCxnSpPr>
            <p:nvPr/>
          </p:nvCxnSpPr>
          <p:spPr>
            <a:xfrm>
              <a:off x="1227909" y="989814"/>
              <a:ext cx="74562" cy="6598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45" name="Straight Connector 44"/>
            <p:cNvCxnSpPr>
              <a:stCxn id="41" idx="3"/>
            </p:cNvCxnSpPr>
            <p:nvPr/>
          </p:nvCxnSpPr>
          <p:spPr>
            <a:xfrm flipV="1">
              <a:off x="1575848" y="989814"/>
              <a:ext cx="80232" cy="6598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651000" y="989814"/>
              <a:ext cx="57661" cy="65988"/>
            </a:xfrm>
            <a:prstGeom prst="lin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882650" y="1170768"/>
            <a:ext cx="7088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Ind</a:t>
            </a:r>
            <a:r>
              <a:rPr lang="en-US" altLang="ko-KR" dirty="0" smtClean="0"/>
              <a:t> 1</a:t>
            </a:r>
          </a:p>
          <a:p>
            <a:r>
              <a:rPr lang="en-US" altLang="ko-KR" dirty="0" err="1" smtClean="0"/>
              <a:t>Ind</a:t>
            </a:r>
            <a:r>
              <a:rPr lang="en-US" altLang="ko-KR" dirty="0" smtClean="0"/>
              <a:t> 2</a:t>
            </a:r>
          </a:p>
          <a:p>
            <a:r>
              <a:rPr lang="en-US" altLang="ko-KR" dirty="0" err="1" smtClean="0"/>
              <a:t>Ind</a:t>
            </a:r>
            <a:r>
              <a:rPr lang="en-US" altLang="ko-KR" dirty="0" smtClean="0"/>
              <a:t> 3</a:t>
            </a:r>
          </a:p>
          <a:p>
            <a:r>
              <a:rPr lang="en-US" altLang="ko-KR" dirty="0" err="1" smtClean="0"/>
              <a:t>Ind</a:t>
            </a:r>
            <a:r>
              <a:rPr lang="en-US" altLang="ko-KR" dirty="0" smtClean="0"/>
              <a:t> 4</a:t>
            </a:r>
          </a:p>
          <a:p>
            <a:r>
              <a:rPr lang="en-US" altLang="ko-KR" dirty="0" err="1" smtClean="0"/>
              <a:t>Ind</a:t>
            </a:r>
            <a:r>
              <a:rPr lang="en-US" altLang="ko-KR" dirty="0" smtClean="0"/>
              <a:t> 5</a:t>
            </a:r>
          </a:p>
          <a:p>
            <a:r>
              <a:rPr lang="en-US" altLang="ko-KR" dirty="0" err="1" smtClean="0"/>
              <a:t>Ind</a:t>
            </a:r>
            <a:r>
              <a:rPr lang="en-US" altLang="ko-KR" dirty="0" smtClean="0"/>
              <a:t> 6</a:t>
            </a:r>
          </a:p>
          <a:p>
            <a:r>
              <a:rPr lang="en-US" altLang="ko-KR" dirty="0" err="1" smtClean="0"/>
              <a:t>Ind</a:t>
            </a:r>
            <a:r>
              <a:rPr lang="en-US" altLang="ko-KR" dirty="0" smtClean="0"/>
              <a:t> 7 </a:t>
            </a:r>
            <a:endParaRPr lang="ko-KR" alt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3392141" y="3497747"/>
            <a:ext cx="3124336" cy="2400657"/>
            <a:chOff x="1947091" y="3669197"/>
            <a:chExt cx="3124336" cy="2400657"/>
          </a:xfrm>
        </p:grpSpPr>
        <p:grpSp>
          <p:nvGrpSpPr>
            <p:cNvPr id="60" name="Group 59"/>
            <p:cNvGrpSpPr/>
            <p:nvPr/>
          </p:nvGrpSpPr>
          <p:grpSpPr>
            <a:xfrm>
              <a:off x="1947091" y="4121150"/>
              <a:ext cx="930767" cy="968670"/>
              <a:chOff x="3416300" y="4305300"/>
              <a:chExt cx="930767" cy="968670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3759200" y="4756150"/>
                <a:ext cx="225720" cy="2257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B</a:t>
                </a:r>
                <a:endParaRPr lang="ko-KR" altLang="en-US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416300" y="5048250"/>
                <a:ext cx="225720" cy="2257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C</a:t>
                </a:r>
                <a:endParaRPr lang="ko-KR" altLang="en-US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759200" y="4305300"/>
                <a:ext cx="225720" cy="2257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121347" y="5041900"/>
                <a:ext cx="225720" cy="2257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D</a:t>
                </a:r>
                <a:endParaRPr lang="ko-KR" altLang="en-US" dirty="0"/>
              </a:p>
            </p:txBody>
          </p:sp>
          <p:cxnSp>
            <p:nvCxnSpPr>
              <p:cNvPr id="54" name="Straight Connector 53"/>
              <p:cNvCxnSpPr>
                <a:stCxn id="51" idx="4"/>
                <a:endCxn id="49" idx="0"/>
              </p:cNvCxnSpPr>
              <p:nvPr/>
            </p:nvCxnSpPr>
            <p:spPr>
              <a:xfrm>
                <a:off x="3872060" y="4531020"/>
                <a:ext cx="0" cy="2251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49" idx="3"/>
                <a:endCxn id="50" idx="7"/>
              </p:cNvCxnSpPr>
              <p:nvPr/>
            </p:nvCxnSpPr>
            <p:spPr>
              <a:xfrm flipH="1">
                <a:off x="3608964" y="4948814"/>
                <a:ext cx="183292" cy="1324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9" idx="5"/>
                <a:endCxn id="52" idx="1"/>
              </p:cNvCxnSpPr>
              <p:nvPr/>
            </p:nvCxnSpPr>
            <p:spPr>
              <a:xfrm>
                <a:off x="3951864" y="4948814"/>
                <a:ext cx="202539" cy="1261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/>
            <p:cNvSpPr txBox="1"/>
            <p:nvPr/>
          </p:nvSpPr>
          <p:spPr>
            <a:xfrm>
              <a:off x="3386038" y="3669197"/>
              <a:ext cx="1197764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Consolas" panose="020B0609020204030204" pitchFamily="49" charset="0"/>
                  <a:cs typeface="Adobe Devanagari" panose="02040503050201020203" pitchFamily="18" charset="0"/>
                </a:rPr>
                <a:t>ATGG : 1</a:t>
              </a:r>
            </a:p>
            <a:p>
              <a:r>
                <a:rPr lang="en-US" altLang="ko-KR" dirty="0" smtClean="0">
                  <a:latin typeface="Consolas" panose="020B0609020204030204" pitchFamily="49" charset="0"/>
                  <a:cs typeface="Adobe Devanagari" panose="02040503050201020203" pitchFamily="18" charset="0"/>
                </a:rPr>
                <a:t>AACG : 2</a:t>
              </a:r>
            </a:p>
            <a:p>
              <a:r>
                <a:rPr lang="en-US" altLang="ko-KR" dirty="0" smtClean="0">
                  <a:latin typeface="Consolas" panose="020B0609020204030204" pitchFamily="49" charset="0"/>
                  <a:cs typeface="Adobe Devanagari" panose="02040503050201020203" pitchFamily="18" charset="0"/>
                </a:rPr>
                <a:t>AACG : 2</a:t>
              </a:r>
            </a:p>
            <a:p>
              <a:r>
                <a:rPr lang="en-US" altLang="ko-KR" dirty="0" smtClean="0">
                  <a:latin typeface="Consolas" panose="020B0609020204030204" pitchFamily="49" charset="0"/>
                  <a:cs typeface="Adobe Devanagari" panose="02040503050201020203" pitchFamily="18" charset="0"/>
                </a:rPr>
                <a:t>AACC : 3</a:t>
              </a:r>
            </a:p>
            <a:p>
              <a:r>
                <a:rPr lang="en-US" altLang="ko-KR" dirty="0" smtClean="0">
                  <a:latin typeface="Consolas" panose="020B0609020204030204" pitchFamily="49" charset="0"/>
                  <a:cs typeface="Adobe Devanagari" panose="02040503050201020203" pitchFamily="18" charset="0"/>
                </a:rPr>
                <a:t>AACG : 2</a:t>
              </a:r>
            </a:p>
            <a:p>
              <a:r>
                <a:rPr lang="en-US" altLang="ko-KR" dirty="0" smtClean="0">
                  <a:latin typeface="Consolas" panose="020B0609020204030204" pitchFamily="49" charset="0"/>
                  <a:cs typeface="Adobe Devanagari" panose="02040503050201020203" pitchFamily="18" charset="0"/>
                </a:rPr>
                <a:t>AACG : 2</a:t>
              </a:r>
            </a:p>
            <a:p>
              <a:r>
                <a:rPr lang="en-US" altLang="ko-KR" dirty="0" smtClean="0">
                  <a:latin typeface="Consolas" panose="020B0609020204030204" pitchFamily="49" charset="0"/>
                  <a:cs typeface="Adobe Devanagari" panose="02040503050201020203" pitchFamily="18" charset="0"/>
                </a:rPr>
                <a:t>TACG : 4</a:t>
              </a:r>
              <a:endParaRPr lang="ko-KR" altLang="en-US" dirty="0">
                <a:latin typeface="Consolas" panose="020B0609020204030204" pitchFamily="49" charset="0"/>
                <a:cs typeface="Adobe Devanagari" panose="02040503050201020203" pitchFamily="18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119611" y="5700522"/>
              <a:ext cx="1951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Informative allele! 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004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wildlife jurass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194" y="1311564"/>
            <a:ext cx="6886916" cy="387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117271" y="6015289"/>
            <a:ext cx="6414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http://www.telegraph.co.uk/film/jurassic-world/pleistocene-park-dna-dinosaurs/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6084" y="50237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수렵</a:t>
            </a:r>
            <a:endParaRPr lang="ko-KR" altLang="en-US" sz="2400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07567" y="4073236"/>
            <a:ext cx="90678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Agent 1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09844" y="2507734"/>
            <a:ext cx="90678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Agent 2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66083" y="2692400"/>
            <a:ext cx="90678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Agent 3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24598" y="4257902"/>
            <a:ext cx="90678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Agent 4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42194" y="3061732"/>
            <a:ext cx="790473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Data 1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24878" y="2184400"/>
            <a:ext cx="790473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Data 2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63237" y="1683280"/>
            <a:ext cx="790473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Data 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733873" y="3878410"/>
            <a:ext cx="790473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Data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82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262557" y="1547196"/>
            <a:ext cx="4271285" cy="8875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Rounded Rectangle 2"/>
          <p:cNvSpPr/>
          <p:nvPr/>
        </p:nvSpPr>
        <p:spPr>
          <a:xfrm>
            <a:off x="2262557" y="1724349"/>
            <a:ext cx="3181911" cy="8875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Rounded Rectangle 3"/>
          <p:cNvSpPr/>
          <p:nvPr/>
        </p:nvSpPr>
        <p:spPr>
          <a:xfrm>
            <a:off x="2262557" y="1901501"/>
            <a:ext cx="3421941" cy="8875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Rounded Rectangle 4"/>
          <p:cNvSpPr/>
          <p:nvPr/>
        </p:nvSpPr>
        <p:spPr>
          <a:xfrm>
            <a:off x="2262557" y="2078652"/>
            <a:ext cx="3096186" cy="891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Rounded Rectangle 5"/>
          <p:cNvSpPr/>
          <p:nvPr/>
        </p:nvSpPr>
        <p:spPr>
          <a:xfrm>
            <a:off x="2262557" y="2255806"/>
            <a:ext cx="3687689" cy="8875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TextBox 6"/>
          <p:cNvSpPr txBox="1"/>
          <p:nvPr/>
        </p:nvSpPr>
        <p:spPr>
          <a:xfrm>
            <a:off x="1811819" y="1480404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Chr1</a:t>
            </a:r>
            <a:endParaRPr lang="ko-KR" alt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1811819" y="2185728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Chr5</a:t>
            </a:r>
            <a:endParaRPr lang="ko-KR" alt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1811819" y="1653306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Chr2</a:t>
            </a:r>
            <a:endParaRPr lang="ko-KR" alt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1811819" y="18262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Chr3</a:t>
            </a:r>
            <a:endParaRPr lang="ko-KR" altLang="en-US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1811819" y="2012059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Chr4</a:t>
            </a:r>
            <a:endParaRPr lang="ko-KR" altLang="en-US" sz="1050" dirty="0"/>
          </a:p>
        </p:txBody>
      </p:sp>
      <p:sp>
        <p:nvSpPr>
          <p:cNvPr id="12" name="5-Point Star 11"/>
          <p:cNvSpPr/>
          <p:nvPr/>
        </p:nvSpPr>
        <p:spPr>
          <a:xfrm>
            <a:off x="4654348" y="2241260"/>
            <a:ext cx="135189" cy="116406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3" name="5-Point Star 12"/>
          <p:cNvSpPr/>
          <p:nvPr/>
        </p:nvSpPr>
        <p:spPr>
          <a:xfrm>
            <a:off x="3288720" y="1870242"/>
            <a:ext cx="135189" cy="116406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4" name="5-Point Star 13"/>
          <p:cNvSpPr/>
          <p:nvPr/>
        </p:nvSpPr>
        <p:spPr>
          <a:xfrm>
            <a:off x="3841537" y="1710520"/>
            <a:ext cx="135189" cy="116406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5-Point Star 14"/>
          <p:cNvSpPr/>
          <p:nvPr/>
        </p:nvSpPr>
        <p:spPr>
          <a:xfrm>
            <a:off x="3640916" y="2241429"/>
            <a:ext cx="135189" cy="116406"/>
          </a:xfrm>
          <a:prstGeom prst="star5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5-Point Star 15"/>
          <p:cNvSpPr/>
          <p:nvPr/>
        </p:nvSpPr>
        <p:spPr>
          <a:xfrm>
            <a:off x="4398200" y="1525388"/>
            <a:ext cx="135189" cy="116406"/>
          </a:xfrm>
          <a:prstGeom prst="star5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7" name="5-Point Star 16"/>
          <p:cNvSpPr/>
          <p:nvPr/>
        </p:nvSpPr>
        <p:spPr>
          <a:xfrm>
            <a:off x="3719881" y="1706922"/>
            <a:ext cx="135189" cy="116406"/>
          </a:xfrm>
          <a:prstGeom prst="star5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8" name="5-Point Star 17"/>
          <p:cNvSpPr/>
          <p:nvPr/>
        </p:nvSpPr>
        <p:spPr>
          <a:xfrm>
            <a:off x="4519159" y="1525388"/>
            <a:ext cx="135189" cy="116406"/>
          </a:xfrm>
          <a:prstGeom prst="star5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9" name="5-Point Star 18"/>
          <p:cNvSpPr/>
          <p:nvPr/>
        </p:nvSpPr>
        <p:spPr>
          <a:xfrm>
            <a:off x="2832191" y="1868412"/>
            <a:ext cx="135189" cy="116406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5-Point Star 19"/>
          <p:cNvSpPr/>
          <p:nvPr/>
        </p:nvSpPr>
        <p:spPr>
          <a:xfrm>
            <a:off x="3383895" y="2238670"/>
            <a:ext cx="135189" cy="116406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1" name="5-Point Star 20"/>
          <p:cNvSpPr/>
          <p:nvPr/>
        </p:nvSpPr>
        <p:spPr>
          <a:xfrm>
            <a:off x="5157724" y="2245860"/>
            <a:ext cx="135189" cy="116406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2" name="TextBox 21"/>
          <p:cNvSpPr txBox="1"/>
          <p:nvPr/>
        </p:nvSpPr>
        <p:spPr>
          <a:xfrm>
            <a:off x="2742724" y="1275050"/>
            <a:ext cx="28727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Drought tolerance GWAS in </a:t>
            </a:r>
            <a:r>
              <a:rPr lang="en-US" altLang="ko-KR" sz="1350" i="1" dirty="0" err="1"/>
              <a:t>A.thaliana</a:t>
            </a:r>
            <a:endParaRPr lang="ko-KR" altLang="en-US" sz="1350" i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225" y="2466476"/>
            <a:ext cx="3247415" cy="27332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724" y="2466476"/>
            <a:ext cx="3151800" cy="2829354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65283" y="2551483"/>
            <a:ext cx="2900394" cy="3033591"/>
            <a:chOff x="150215" y="3551820"/>
            <a:chExt cx="2848417" cy="29792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215" y="3551820"/>
              <a:ext cx="2848417" cy="2620026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1190209" y="6281680"/>
              <a:ext cx="902375" cy="2493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Community 1</a:t>
              </a:r>
              <a:endParaRPr lang="ko-KR" altLang="en-US" sz="1050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879635" y="5336946"/>
            <a:ext cx="1045210" cy="253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050" dirty="0"/>
              <a:t>Community 2</a:t>
            </a:r>
            <a:endParaRPr lang="ko-KR" altLang="en-US" sz="1050" dirty="0"/>
          </a:p>
        </p:txBody>
      </p:sp>
      <p:sp>
        <p:nvSpPr>
          <p:cNvPr id="29" name="TextBox 28"/>
          <p:cNvSpPr txBox="1"/>
          <p:nvPr/>
        </p:nvSpPr>
        <p:spPr>
          <a:xfrm>
            <a:off x="6733756" y="5336946"/>
            <a:ext cx="1082283" cy="2539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1050" dirty="0"/>
              <a:t>Community 17</a:t>
            </a:r>
            <a:endParaRPr lang="ko-KR" altLang="en-US" sz="1050" dirty="0"/>
          </a:p>
        </p:txBody>
      </p:sp>
      <p:sp>
        <p:nvSpPr>
          <p:cNvPr id="30" name="TextBox 29"/>
          <p:cNvSpPr txBox="1"/>
          <p:nvPr/>
        </p:nvSpPr>
        <p:spPr>
          <a:xfrm>
            <a:off x="450669" y="450668"/>
            <a:ext cx="4170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Combination of </a:t>
            </a:r>
            <a:r>
              <a:rPr lang="en-US" altLang="ko-KR" b="1" dirty="0" err="1"/>
              <a:t>i</a:t>
            </a:r>
            <a:r>
              <a:rPr lang="en-US" altLang="ko-KR" b="1" dirty="0" err="1" smtClean="0"/>
              <a:t>nteractome</a:t>
            </a:r>
            <a:r>
              <a:rPr lang="en-US" altLang="ko-KR" b="1" dirty="0" smtClean="0"/>
              <a:t> and genome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4538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990" t="51607" r="41530" b="12864"/>
          <a:stretch/>
        </p:blipFill>
        <p:spPr>
          <a:xfrm>
            <a:off x="158003" y="317500"/>
            <a:ext cx="2753958" cy="4489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027631" y="1297253"/>
            <a:ext cx="934871" cy="369332"/>
          </a:xfrm>
          <a:prstGeom prst="rect">
            <a:avLst/>
          </a:prstGeom>
          <a:solidFill>
            <a:srgbClr val="33715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CSN5A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27631" y="3238070"/>
            <a:ext cx="90762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CSN5B</a:t>
            </a:r>
            <a:endParaRPr lang="ko-KR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4173518" y="1297253"/>
            <a:ext cx="47441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/>
              <a:t>“Encodes </a:t>
            </a:r>
            <a:r>
              <a:rPr lang="en-US" altLang="ko-KR" sz="2400" dirty="0"/>
              <a:t>a subunit of the COP9 complex that is involved in </a:t>
            </a:r>
            <a:r>
              <a:rPr lang="en-US" altLang="ko-KR" sz="2400" b="1" dirty="0"/>
              <a:t>protein </a:t>
            </a:r>
            <a:r>
              <a:rPr lang="en-US" altLang="ko-KR" sz="2400" b="1" dirty="0" err="1"/>
              <a:t>deneddylation</a:t>
            </a:r>
            <a:r>
              <a:rPr lang="en-US" altLang="ko-KR" sz="2400" dirty="0" smtClean="0"/>
              <a:t>.”</a:t>
            </a:r>
            <a:endParaRPr lang="ko-KR" alt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518" y="3238070"/>
            <a:ext cx="4449782" cy="14636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3037" y="5330057"/>
            <a:ext cx="8770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GWAS </a:t>
            </a:r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의 </a:t>
            </a:r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sensitivity </a:t>
            </a:r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를 증가시킬 수 있는 방법으로 </a:t>
            </a:r>
            <a:r>
              <a:rPr lang="en-US" altLang="ko-KR" dirty="0" err="1" smtClean="0">
                <a:latin typeface="HY궁서" panose="02030600000101010101" pitchFamily="18" charset="-127"/>
                <a:ea typeface="HY궁서" panose="02030600000101010101" pitchFamily="18" charset="-127"/>
              </a:rPr>
              <a:t>Interactome</a:t>
            </a:r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이 쓸만하다</a:t>
            </a:r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.</a:t>
            </a:r>
          </a:p>
          <a:p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현재 </a:t>
            </a:r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Network </a:t>
            </a:r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기반으로 </a:t>
            </a:r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genotype encoding</a:t>
            </a:r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하는 방법을 개발중입니다</a:t>
            </a:r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. </a:t>
            </a:r>
            <a:endParaRPr lang="ko-KR" altLang="en-US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796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3878" y="914400"/>
            <a:ext cx="3868659" cy="4671455"/>
            <a:chOff x="71121" y="271065"/>
            <a:chExt cx="4930245" cy="5953334"/>
          </a:xfrm>
        </p:grpSpPr>
        <p:grpSp>
          <p:nvGrpSpPr>
            <p:cNvPr id="3" name="Group 2"/>
            <p:cNvGrpSpPr/>
            <p:nvPr/>
          </p:nvGrpSpPr>
          <p:grpSpPr>
            <a:xfrm>
              <a:off x="138791" y="271065"/>
              <a:ext cx="4630663" cy="2673615"/>
              <a:chOff x="4260979" y="1426533"/>
              <a:chExt cx="4630663" cy="267361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4260979" y="1426533"/>
                <a:ext cx="3431186" cy="2134379"/>
                <a:chOff x="1801090" y="1681141"/>
                <a:chExt cx="3431186" cy="2134379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801090" y="2050473"/>
                  <a:ext cx="848203" cy="17650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50" dirty="0" smtClean="0"/>
                    <a:t>Locus 1</a:t>
                  </a:r>
                </a:p>
                <a:p>
                  <a:r>
                    <a:rPr lang="en-US" altLang="ko-KR" sz="1050" dirty="0" smtClean="0"/>
                    <a:t>Locus 2</a:t>
                  </a:r>
                </a:p>
                <a:p>
                  <a:r>
                    <a:rPr lang="en-US" altLang="ko-KR" sz="1050" dirty="0" smtClean="0"/>
                    <a:t>Locus 3</a:t>
                  </a:r>
                </a:p>
                <a:p>
                  <a:pPr algn="ctr"/>
                  <a:r>
                    <a:rPr lang="en-US" altLang="ko-KR" sz="1050" dirty="0" smtClean="0"/>
                    <a:t>:</a:t>
                  </a:r>
                </a:p>
                <a:p>
                  <a:pPr algn="ctr"/>
                  <a:r>
                    <a:rPr lang="en-US" altLang="ko-KR" sz="1050" dirty="0" smtClean="0"/>
                    <a:t>:</a:t>
                  </a:r>
                </a:p>
                <a:p>
                  <a:r>
                    <a:rPr lang="en-US" altLang="ko-KR" sz="1050" dirty="0" smtClean="0"/>
                    <a:t>Locus j-2</a:t>
                  </a:r>
                </a:p>
                <a:p>
                  <a:r>
                    <a:rPr lang="en-US" altLang="ko-KR" sz="1050" dirty="0" smtClean="0"/>
                    <a:t>Locus j-1</a:t>
                  </a:r>
                </a:p>
                <a:p>
                  <a:r>
                    <a:rPr lang="en-US" altLang="ko-KR" sz="1050" dirty="0" smtClean="0"/>
                    <a:t>Locus </a:t>
                  </a:r>
                  <a:r>
                    <a:rPr lang="en-US" altLang="ko-KR" sz="1050" dirty="0"/>
                    <a:t>j</a:t>
                  </a:r>
                  <a:endParaRPr lang="ko-KR" altLang="en-US" sz="1050" dirty="0"/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2731384" y="1681141"/>
                  <a:ext cx="2500892" cy="3235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50" dirty="0" smtClean="0"/>
                    <a:t>Allele combination of individuals</a:t>
                  </a:r>
                  <a:endParaRPr lang="ko-KR" altLang="en-US" sz="1050" dirty="0"/>
                </a:p>
              </p:txBody>
            </p:sp>
          </p:grp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65162" y="1824542"/>
                <a:ext cx="3626480" cy="2275606"/>
              </a:xfrm>
              <a:prstGeom prst="rect">
                <a:avLst/>
              </a:prstGeom>
            </p:spPr>
          </p:pic>
        </p:grpSp>
        <p:sp>
          <p:nvSpPr>
            <p:cNvPr id="8" name="Rectangle 7"/>
            <p:cNvSpPr/>
            <p:nvPr/>
          </p:nvSpPr>
          <p:spPr>
            <a:xfrm>
              <a:off x="1152210" y="3102495"/>
              <a:ext cx="3617244" cy="2155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8791" y="3025607"/>
              <a:ext cx="750145" cy="3235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표현형</a:t>
              </a:r>
              <a:endParaRPr lang="ko-KR" altLang="en-US" sz="105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2541" y="4201622"/>
              <a:ext cx="1940646" cy="52951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Genome-wide association analysis</a:t>
              </a:r>
              <a:endParaRPr lang="ko-KR" altLang="en-US" sz="105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60720" y="4321696"/>
              <a:ext cx="1940646" cy="52951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QTL </a:t>
              </a:r>
            </a:p>
            <a:p>
              <a:pPr algn="ctr"/>
              <a:r>
                <a:rPr lang="en-US" altLang="ko-KR" sz="1050" dirty="0" smtClean="0"/>
                <a:t>analysis</a:t>
              </a:r>
              <a:endParaRPr lang="ko-KR" altLang="en-US" sz="10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1121" y="271065"/>
              <a:ext cx="4930245" cy="32747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18" name="Curved Connector 17"/>
            <p:cNvCxnSpPr>
              <a:stCxn id="16" idx="2"/>
              <a:endCxn id="10" idx="0"/>
            </p:cNvCxnSpPr>
            <p:nvPr/>
          </p:nvCxnSpPr>
          <p:spPr>
            <a:xfrm rot="5400000">
              <a:off x="1651663" y="3317041"/>
              <a:ext cx="655782" cy="111338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urved Connector 19"/>
            <p:cNvCxnSpPr>
              <a:stCxn id="16" idx="2"/>
              <a:endCxn id="11" idx="0"/>
            </p:cNvCxnSpPr>
            <p:nvPr/>
          </p:nvCxnSpPr>
          <p:spPr>
            <a:xfrm rot="16200000" flipH="1">
              <a:off x="2895716" y="3186368"/>
              <a:ext cx="775855" cy="1494799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153332" y="5900807"/>
              <a:ext cx="2237360" cy="3235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latin typeface="HY궁서" panose="02030600000101010101" pitchFamily="18" charset="-127"/>
                  <a:ea typeface="HY궁서" panose="02030600000101010101" pitchFamily="18" charset="-127"/>
                </a:rPr>
                <a:t>후보</a:t>
              </a:r>
              <a:r>
                <a:rPr lang="en-US" altLang="ko-KR" sz="1050" dirty="0" smtClean="0">
                  <a:latin typeface="HY궁서" panose="02030600000101010101" pitchFamily="18" charset="-127"/>
                  <a:ea typeface="HY궁서" panose="02030600000101010101" pitchFamily="18" charset="-127"/>
                </a:rPr>
                <a:t> </a:t>
              </a:r>
              <a:r>
                <a:rPr lang="ko-KR" altLang="en-US" sz="1050" dirty="0" smtClean="0">
                  <a:latin typeface="HY궁서" panose="02030600000101010101" pitchFamily="18" charset="-127"/>
                  <a:ea typeface="HY궁서" panose="02030600000101010101" pitchFamily="18" charset="-127"/>
                </a:rPr>
                <a:t>유전자</a:t>
              </a:r>
              <a:r>
                <a:rPr lang="en-US" altLang="ko-KR" sz="1050" dirty="0" smtClean="0">
                  <a:latin typeface="HY궁서" panose="02030600000101010101" pitchFamily="18" charset="-127"/>
                  <a:ea typeface="HY궁서" panose="02030600000101010101" pitchFamily="18" charset="-127"/>
                </a:rPr>
                <a:t>, </a:t>
              </a:r>
              <a:r>
                <a:rPr lang="ko-KR" altLang="en-US" sz="1050" dirty="0" smtClean="0">
                  <a:latin typeface="HY궁서" panose="02030600000101010101" pitchFamily="18" charset="-127"/>
                  <a:ea typeface="HY궁서" panose="02030600000101010101" pitchFamily="18" charset="-127"/>
                </a:rPr>
                <a:t>쓸만한 마커</a:t>
              </a:r>
              <a:r>
                <a:rPr lang="en-US" altLang="ko-KR" sz="1050" dirty="0" smtClean="0">
                  <a:latin typeface="HY궁서" panose="02030600000101010101" pitchFamily="18" charset="-127"/>
                  <a:ea typeface="HY궁서" panose="02030600000101010101" pitchFamily="18" charset="-127"/>
                </a:rPr>
                <a:t> </a:t>
              </a:r>
              <a:endParaRPr lang="ko-KR" altLang="en-US" sz="1050" dirty="0">
                <a:latin typeface="HY궁서" panose="02030600000101010101" pitchFamily="18" charset="-127"/>
                <a:ea typeface="HY궁서" panose="02030600000101010101" pitchFamily="18" charset="-127"/>
              </a:endParaRPr>
            </a:p>
          </p:txBody>
        </p:sp>
        <p:cxnSp>
          <p:nvCxnSpPr>
            <p:cNvPr id="23" name="Curved Connector 22"/>
            <p:cNvCxnSpPr>
              <a:stCxn id="10" idx="2"/>
              <a:endCxn id="21" idx="0"/>
            </p:cNvCxnSpPr>
            <p:nvPr/>
          </p:nvCxnSpPr>
          <p:spPr>
            <a:xfrm rot="16200000" flipH="1">
              <a:off x="1262602" y="4891396"/>
              <a:ext cx="1169671" cy="849149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urved Connector 24"/>
            <p:cNvCxnSpPr>
              <a:stCxn id="11" idx="2"/>
              <a:endCxn id="21" idx="0"/>
            </p:cNvCxnSpPr>
            <p:nvPr/>
          </p:nvCxnSpPr>
          <p:spPr>
            <a:xfrm rot="5400000">
              <a:off x="2626730" y="4496492"/>
              <a:ext cx="1049598" cy="175903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696336" y="914399"/>
            <a:ext cx="4036439" cy="4556409"/>
            <a:chOff x="2041237" y="179625"/>
            <a:chExt cx="4930245" cy="5565354"/>
          </a:xfrm>
        </p:grpSpPr>
        <p:grpSp>
          <p:nvGrpSpPr>
            <p:cNvPr id="19" name="Group 18"/>
            <p:cNvGrpSpPr/>
            <p:nvPr/>
          </p:nvGrpSpPr>
          <p:grpSpPr>
            <a:xfrm>
              <a:off x="2108907" y="179625"/>
              <a:ext cx="4630663" cy="2592386"/>
              <a:chOff x="4260979" y="1426533"/>
              <a:chExt cx="4630663" cy="2592386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4260979" y="1426533"/>
                <a:ext cx="3427087" cy="2054968"/>
                <a:chOff x="1801090" y="1681141"/>
                <a:chExt cx="3427087" cy="2054968"/>
              </a:xfrm>
            </p:grpSpPr>
            <p:sp>
              <p:nvSpPr>
                <p:cNvPr id="26" name="TextBox 25"/>
                <p:cNvSpPr txBox="1"/>
                <p:nvPr/>
              </p:nvSpPr>
              <p:spPr>
                <a:xfrm>
                  <a:off x="1801090" y="1969243"/>
                  <a:ext cx="838400" cy="17668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100" dirty="0" smtClean="0"/>
                    <a:t>Locus 1</a:t>
                  </a:r>
                </a:p>
                <a:p>
                  <a:r>
                    <a:rPr lang="en-US" altLang="ko-KR" sz="1100" dirty="0" smtClean="0"/>
                    <a:t>Locus 2</a:t>
                  </a:r>
                </a:p>
                <a:p>
                  <a:r>
                    <a:rPr lang="en-US" altLang="ko-KR" sz="1100" dirty="0" smtClean="0"/>
                    <a:t>Locus 3</a:t>
                  </a:r>
                </a:p>
                <a:p>
                  <a:pPr algn="ctr"/>
                  <a:r>
                    <a:rPr lang="en-US" altLang="ko-KR" sz="1100" dirty="0" smtClean="0"/>
                    <a:t>:</a:t>
                  </a:r>
                </a:p>
                <a:p>
                  <a:pPr algn="ctr"/>
                  <a:r>
                    <a:rPr lang="en-US" altLang="ko-KR" sz="1100" dirty="0" smtClean="0"/>
                    <a:t>:</a:t>
                  </a:r>
                </a:p>
                <a:p>
                  <a:r>
                    <a:rPr lang="en-US" altLang="ko-KR" sz="1100" dirty="0" smtClean="0"/>
                    <a:t>Locus j-2</a:t>
                  </a:r>
                </a:p>
                <a:p>
                  <a:r>
                    <a:rPr lang="en-US" altLang="ko-KR" sz="1100" dirty="0" smtClean="0"/>
                    <a:t>Locus j-1</a:t>
                  </a:r>
                </a:p>
                <a:p>
                  <a:r>
                    <a:rPr lang="en-US" altLang="ko-KR" sz="1100" dirty="0" smtClean="0"/>
                    <a:t>Locus </a:t>
                  </a:r>
                  <a:r>
                    <a:rPr lang="en-US" altLang="ko-KR" sz="1100" dirty="0"/>
                    <a:t>j</a:t>
                  </a:r>
                  <a:endParaRPr lang="ko-KR" altLang="en-US" sz="1100" dirty="0"/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2731383" y="1681141"/>
                  <a:ext cx="2496794" cy="3195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100" dirty="0" smtClean="0"/>
                    <a:t>Allele combination of individuals</a:t>
                  </a:r>
                  <a:endParaRPr lang="ko-KR" altLang="en-US" sz="1100" dirty="0"/>
                </a:p>
              </p:txBody>
            </p:sp>
          </p:grp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65162" y="1743312"/>
                <a:ext cx="3626480" cy="2275607"/>
              </a:xfrm>
              <a:prstGeom prst="rect">
                <a:avLst/>
              </a:prstGeom>
            </p:spPr>
          </p:pic>
        </p:grpSp>
        <p:sp>
          <p:nvSpPr>
            <p:cNvPr id="28" name="Rectangle 27"/>
            <p:cNvSpPr/>
            <p:nvPr/>
          </p:nvSpPr>
          <p:spPr>
            <a:xfrm>
              <a:off x="3122326" y="2929825"/>
              <a:ext cx="3617243" cy="2155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08907" y="2852938"/>
              <a:ext cx="742460" cy="319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표현형</a:t>
              </a:r>
              <a:endParaRPr lang="ko-KR" altLang="en-US" sz="11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041237" y="179626"/>
              <a:ext cx="4930245" cy="31386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80172" y="3965887"/>
              <a:ext cx="1255445" cy="31953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Model training</a:t>
              </a:r>
              <a:endParaRPr lang="ko-KR" altLang="en-US" sz="11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38785" y="4613494"/>
              <a:ext cx="1735148" cy="31953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Phenotype prediction</a:t>
              </a:r>
              <a:endParaRPr lang="ko-KR" altLang="en-US" sz="1100" dirty="0"/>
            </a:p>
          </p:txBody>
        </p:sp>
        <p:cxnSp>
          <p:nvCxnSpPr>
            <p:cNvPr id="33" name="Straight Arrow Connector 32"/>
            <p:cNvCxnSpPr>
              <a:stCxn id="30" idx="2"/>
              <a:endCxn id="31" idx="0"/>
            </p:cNvCxnSpPr>
            <p:nvPr/>
          </p:nvCxnSpPr>
          <p:spPr>
            <a:xfrm>
              <a:off x="4506360" y="3318280"/>
              <a:ext cx="1535" cy="647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31" idx="2"/>
              <a:endCxn id="32" idx="0"/>
            </p:cNvCxnSpPr>
            <p:nvPr/>
          </p:nvCxnSpPr>
          <p:spPr>
            <a:xfrm flipH="1">
              <a:off x="4506359" y="4285426"/>
              <a:ext cx="1537" cy="3280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2640578" y="5425440"/>
              <a:ext cx="2904050" cy="319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Genomic selection : </a:t>
              </a:r>
              <a:r>
                <a:rPr lang="ko-KR" altLang="en-US" sz="1100" dirty="0" smtClean="0">
                  <a:latin typeface="HY궁서" panose="02030600000101010101" pitchFamily="18" charset="-127"/>
                  <a:ea typeface="HY궁서" panose="02030600000101010101" pitchFamily="18" charset="-127"/>
                </a:rPr>
                <a:t>유전체기반 선발</a:t>
              </a:r>
              <a:endParaRPr lang="ko-KR" altLang="en-US" sz="1100" dirty="0">
                <a:latin typeface="HY궁서" panose="02030600000101010101" pitchFamily="18" charset="-127"/>
                <a:ea typeface="HY궁서" panose="02030600000101010101" pitchFamily="18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345876" y="317935"/>
            <a:ext cx="17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Locus discovery 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573872" y="314476"/>
            <a:ext cx="221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Phenotype prediction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594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자동 대체 텍스트를 사용할 수 없습니다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568" y="811532"/>
            <a:ext cx="3517864" cy="320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47883" y="4283709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유전형과 키의 상관관계</a:t>
            </a:r>
            <a:endParaRPr lang="en-US" altLang="ko-KR" dirty="0" smtClean="0">
              <a:latin typeface="HY궁서" panose="02030600000101010101" pitchFamily="18" charset="-127"/>
              <a:ea typeface="HY궁서" panose="02030600000101010101" pitchFamily="18" charset="-127"/>
            </a:endParaRPr>
          </a:p>
          <a:p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- 5</a:t>
            </a:r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만개의 </a:t>
            </a:r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SNP</a:t>
            </a:r>
          </a:p>
          <a:p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- 45</a:t>
            </a:r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만명의 데이터</a:t>
            </a:r>
            <a:endParaRPr lang="en-US" altLang="ko-KR" dirty="0" smtClean="0">
              <a:latin typeface="HY궁서" panose="02030600000101010101" pitchFamily="18" charset="-127"/>
              <a:ea typeface="HY궁서" panose="02030600000101010101" pitchFamily="18" charset="-127"/>
            </a:endParaRPr>
          </a:p>
          <a:p>
            <a:endParaRPr lang="ko-KR" altLang="en-US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81500" y="595390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https://www.biorxiv.org/content/early/2017/09/18/190124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0669" y="45066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HY궁서" panose="02030600000101010101" pitchFamily="18" charset="-127"/>
                <a:ea typeface="HY궁서" panose="02030600000101010101" pitchFamily="18" charset="-127"/>
              </a:rPr>
              <a:t>인간 유전체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425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664" r="51190"/>
          <a:stretch/>
        </p:blipFill>
        <p:spPr>
          <a:xfrm>
            <a:off x="2670184" y="246860"/>
            <a:ext cx="3689351" cy="40520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82066" y="610303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/>
              <a:t>http://journals.plos.org/plosone/article?id=10.1371/journal.pone.0088380</a:t>
            </a:r>
            <a:endParaRPr lang="ko-KR" altLang="en-US" sz="1100" dirty="0"/>
          </a:p>
        </p:txBody>
      </p:sp>
      <p:sp>
        <p:nvSpPr>
          <p:cNvPr id="4" name="Rectangle 3"/>
          <p:cNvSpPr/>
          <p:nvPr/>
        </p:nvSpPr>
        <p:spPr>
          <a:xfrm>
            <a:off x="2670184" y="4401487"/>
            <a:ext cx="454579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Trait        : </a:t>
            </a:r>
            <a:r>
              <a:rPr lang="en-US" altLang="ko-KR" dirty="0" err="1" smtClean="0"/>
              <a:t>Johne’s</a:t>
            </a:r>
            <a:r>
              <a:rPr lang="en-US" altLang="ko-KR" dirty="0" smtClean="0"/>
              <a:t> </a:t>
            </a:r>
            <a:r>
              <a:rPr lang="en-US" altLang="ko-KR" dirty="0"/>
              <a:t>disease</a:t>
            </a:r>
            <a:endParaRPr lang="en-US" altLang="ko-KR" dirty="0" smtClean="0"/>
          </a:p>
          <a:p>
            <a:r>
              <a:rPr lang="en-US" altLang="ko-KR" dirty="0" smtClean="0"/>
              <a:t>Samples : 450 </a:t>
            </a:r>
            <a:r>
              <a:rPr lang="en-US" altLang="ko-KR" dirty="0"/>
              <a:t>cases and 439 </a:t>
            </a:r>
            <a:r>
              <a:rPr lang="en-US" altLang="ko-KR" dirty="0" smtClean="0"/>
              <a:t>controls (Cattle) </a:t>
            </a:r>
          </a:p>
          <a:p>
            <a:r>
              <a:rPr lang="en-US" altLang="ko-KR" dirty="0" smtClean="0"/>
              <a:t>Data       : 7k SNPs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0669" y="4506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소 유전체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560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61" y="1051773"/>
            <a:ext cx="5829300" cy="8680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39900" y="86710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과피</a:t>
            </a:r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/</a:t>
            </a:r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과육</a:t>
            </a:r>
            <a:endParaRPr lang="ko-KR" altLang="en-US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19600" y="84278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과실수</a:t>
            </a:r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/</a:t>
            </a:r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다발</a:t>
            </a:r>
            <a:endParaRPr lang="ko-KR" altLang="en-US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pic>
        <p:nvPicPr>
          <p:cNvPr id="5122" name="Picture 2" descr="Fig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4" y="2305050"/>
            <a:ext cx="64293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0669" y="450668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Oil palm</a:t>
            </a:r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 유전체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846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0669" y="450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궁서" panose="02030600000101010101" pitchFamily="18" charset="-127"/>
                <a:ea typeface="HY궁서" panose="02030600000101010101" pitchFamily="18" charset="-127"/>
              </a:rPr>
              <a:t>벼</a:t>
            </a:r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유전체</a:t>
            </a:r>
            <a:endParaRPr lang="ko-KR" altLang="en-US" dirty="0"/>
          </a:p>
        </p:txBody>
      </p:sp>
      <p:pic>
        <p:nvPicPr>
          <p:cNvPr id="6146" name="Picture 2" descr="http://journals.plos.org/plosgenetics/article/figure/image?size=large&amp;id=info:doi/10.1371/journal.pgen.1004982.g0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986" y="495169"/>
            <a:ext cx="4731683" cy="543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58837" y="6454124"/>
            <a:ext cx="59851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http://journals.plos.org/plosgenetics/article?id=10.1371/journal.pgen.1004982</a:t>
            </a:r>
          </a:p>
        </p:txBody>
      </p:sp>
    </p:spTree>
    <p:extLst>
      <p:ext uri="{BB962C8B-B14F-4D97-AF65-F5344CB8AC3E}">
        <p14:creationId xmlns:p14="http://schemas.microsoft.com/office/powerpoint/2010/main" val="306581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0582" y="2673927"/>
            <a:ext cx="4884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 Accuracy </a:t>
            </a:r>
            <a:r>
              <a:rPr lang="ko-KR" altLang="en-US" sz="2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를 올리기 위해서는</a:t>
            </a:r>
            <a:r>
              <a:rPr lang="en-US" altLang="ko-KR" sz="2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? </a:t>
            </a:r>
            <a:endParaRPr lang="ko-KR" altLang="en-US" sz="2400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1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54777" y="313313"/>
            <a:ext cx="3175900" cy="3570582"/>
            <a:chOff x="1809916" y="542109"/>
            <a:chExt cx="4720379" cy="5306999"/>
          </a:xfrm>
        </p:grpSpPr>
        <p:sp>
          <p:nvSpPr>
            <p:cNvPr id="4" name="TextBox 3"/>
            <p:cNvSpPr txBox="1"/>
            <p:nvPr/>
          </p:nvSpPr>
          <p:spPr>
            <a:xfrm>
              <a:off x="2275252" y="2227220"/>
              <a:ext cx="1391894" cy="388834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Rare variants</a:t>
              </a:r>
              <a:endParaRPr lang="ko-KR" altLang="en-US" sz="11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438913" y="2227220"/>
              <a:ext cx="1773104" cy="38883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Common variants</a:t>
              </a:r>
              <a:endParaRPr lang="ko-KR" altLang="en-US" sz="11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102751" y="542109"/>
              <a:ext cx="965415" cy="38883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Few loci</a:t>
              </a:r>
              <a:endParaRPr lang="ko-KR" altLang="en-US" sz="11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83949" y="5460274"/>
              <a:ext cx="667595" cy="388834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Trait</a:t>
              </a:r>
              <a:endParaRPr lang="ko-KR" altLang="en-US" sz="11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42783" y="542109"/>
              <a:ext cx="1098838" cy="388834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Many loci</a:t>
              </a:r>
              <a:endParaRPr lang="ko-KR" altLang="en-US" sz="11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09916" y="4095203"/>
              <a:ext cx="1606325" cy="38883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large effect size</a:t>
              </a:r>
              <a:endParaRPr lang="ko-KR" altLang="en-US" sz="11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90615" y="4095203"/>
              <a:ext cx="1639680" cy="388834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Small effect size</a:t>
              </a:r>
              <a:endParaRPr lang="ko-KR" altLang="en-US" sz="1100" dirty="0"/>
            </a:p>
          </p:txBody>
        </p:sp>
        <p:cxnSp>
          <p:nvCxnSpPr>
            <p:cNvPr id="12" name="Curved Connector 11"/>
            <p:cNvCxnSpPr>
              <a:stCxn id="6" idx="2"/>
              <a:endCxn id="5" idx="0"/>
            </p:cNvCxnSpPr>
            <p:nvPr/>
          </p:nvCxnSpPr>
          <p:spPr>
            <a:xfrm rot="16200000" flipH="1">
              <a:off x="3808293" y="678270"/>
              <a:ext cx="1315778" cy="1782119"/>
            </a:xfrm>
            <a:prstGeom prst="curvedConnector3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>
              <a:stCxn id="6" idx="2"/>
              <a:endCxn id="4" idx="0"/>
            </p:cNvCxnSpPr>
            <p:nvPr/>
          </p:nvCxnSpPr>
          <p:spPr>
            <a:xfrm rot="5400000">
              <a:off x="2619110" y="1271206"/>
              <a:ext cx="1315778" cy="596248"/>
            </a:xfrm>
            <a:prstGeom prst="curvedConnector3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>
              <a:stCxn id="8" idx="2"/>
              <a:endCxn id="4" idx="0"/>
            </p:cNvCxnSpPr>
            <p:nvPr/>
          </p:nvCxnSpPr>
          <p:spPr>
            <a:xfrm rot="5400000">
              <a:off x="3326060" y="564256"/>
              <a:ext cx="1315778" cy="2010148"/>
            </a:xfrm>
            <a:prstGeom prst="curved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>
              <a:stCxn id="8" idx="2"/>
              <a:endCxn id="5" idx="0"/>
            </p:cNvCxnSpPr>
            <p:nvPr/>
          </p:nvCxnSpPr>
          <p:spPr>
            <a:xfrm rot="16200000" flipH="1">
              <a:off x="4515243" y="1385220"/>
              <a:ext cx="1315778" cy="368219"/>
            </a:xfrm>
            <a:prstGeom prst="curvedConnector3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urved Connector 19"/>
            <p:cNvCxnSpPr>
              <a:stCxn id="5" idx="2"/>
              <a:endCxn id="9" idx="0"/>
            </p:cNvCxnSpPr>
            <p:nvPr/>
          </p:nvCxnSpPr>
          <p:spPr>
            <a:xfrm rot="5400000">
              <a:off x="3242827" y="1980788"/>
              <a:ext cx="1498653" cy="2730179"/>
            </a:xfrm>
            <a:prstGeom prst="curvedConnector3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/>
            <p:cNvCxnSpPr>
              <a:stCxn id="5" idx="2"/>
              <a:endCxn id="10" idx="0"/>
            </p:cNvCxnSpPr>
            <p:nvPr/>
          </p:nvCxnSpPr>
          <p:spPr>
            <a:xfrm rot="16200000" flipH="1">
              <a:off x="4794060" y="3159732"/>
              <a:ext cx="1498652" cy="372289"/>
            </a:xfrm>
            <a:prstGeom prst="curvedConnector3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/>
            <p:cNvCxnSpPr>
              <a:stCxn id="4" idx="2"/>
              <a:endCxn id="10" idx="0"/>
            </p:cNvCxnSpPr>
            <p:nvPr/>
          </p:nvCxnSpPr>
          <p:spPr>
            <a:xfrm rot="16200000" flipH="1">
              <a:off x="3604877" y="1970549"/>
              <a:ext cx="1498652" cy="2750656"/>
            </a:xfrm>
            <a:prstGeom prst="curved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urved Connector 25"/>
            <p:cNvCxnSpPr>
              <a:stCxn id="4" idx="2"/>
              <a:endCxn id="9" idx="0"/>
            </p:cNvCxnSpPr>
            <p:nvPr/>
          </p:nvCxnSpPr>
          <p:spPr>
            <a:xfrm rot="5400000">
              <a:off x="2053643" y="3169971"/>
              <a:ext cx="1498653" cy="351812"/>
            </a:xfrm>
            <a:prstGeom prst="curvedConnector3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/>
            <p:cNvCxnSpPr>
              <a:stCxn id="9" idx="2"/>
              <a:endCxn id="7" idx="0"/>
            </p:cNvCxnSpPr>
            <p:nvPr/>
          </p:nvCxnSpPr>
          <p:spPr>
            <a:xfrm rot="16200000" flipH="1">
              <a:off x="2957245" y="4134353"/>
              <a:ext cx="995738" cy="1656103"/>
            </a:xfrm>
            <a:prstGeom prst="curvedConnector3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urved Connector 29"/>
            <p:cNvCxnSpPr>
              <a:stCxn id="10" idx="2"/>
              <a:endCxn id="7" idx="0"/>
            </p:cNvCxnSpPr>
            <p:nvPr/>
          </p:nvCxnSpPr>
          <p:spPr>
            <a:xfrm rot="5400000">
              <a:off x="4508480" y="4239222"/>
              <a:ext cx="995739" cy="1446365"/>
            </a:xfrm>
            <a:prstGeom prst="curved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700163" y="3793756"/>
            <a:ext cx="79624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+ </a:t>
            </a:r>
            <a:r>
              <a:rPr lang="ko-KR" altLang="en-US" sz="1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핵심집단 작성</a:t>
            </a:r>
            <a:endParaRPr lang="en-US" altLang="ko-KR" sz="1400" dirty="0" smtClean="0">
              <a:latin typeface="HY궁서" panose="02030600000101010101" pitchFamily="18" charset="-127"/>
              <a:ea typeface="HY궁서" panose="02030600000101010101" pitchFamily="18" charset="-127"/>
            </a:endParaRPr>
          </a:p>
          <a:p>
            <a:r>
              <a:rPr lang="en-US" altLang="ko-KR" sz="1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+ </a:t>
            </a:r>
            <a:r>
              <a:rPr lang="ko-KR" altLang="en-US" sz="1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정밀육종집단 작성</a:t>
            </a:r>
            <a:r>
              <a:rPr lang="en-US" altLang="ko-KR" sz="1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 (</a:t>
            </a:r>
            <a:r>
              <a:rPr lang="ko-KR" altLang="en-US" sz="1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예 </a:t>
            </a:r>
            <a:r>
              <a:rPr lang="en-US" altLang="ko-KR" sz="1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: Nested Association Mapping population)</a:t>
            </a:r>
          </a:p>
          <a:p>
            <a:r>
              <a:rPr lang="en-US" altLang="ko-KR" sz="1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+- Rare variants</a:t>
            </a:r>
            <a:r>
              <a:rPr lang="ko-KR" altLang="en-US" sz="1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의 지분을 늘릴 수 있다</a:t>
            </a:r>
            <a:r>
              <a:rPr lang="en-US" altLang="ko-KR" sz="1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. </a:t>
            </a:r>
          </a:p>
          <a:p>
            <a:endParaRPr lang="en-US" altLang="ko-KR" sz="1400" dirty="0" smtClean="0">
              <a:latin typeface="HY궁서" panose="02030600000101010101" pitchFamily="18" charset="-127"/>
              <a:ea typeface="HY궁서" panose="02030600000101010101" pitchFamily="18" charset="-127"/>
            </a:endParaRPr>
          </a:p>
          <a:p>
            <a:r>
              <a:rPr lang="en-US" altLang="ko-KR" sz="1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+ </a:t>
            </a:r>
            <a:r>
              <a:rPr lang="ko-KR" altLang="en-US" sz="1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초정밀 </a:t>
            </a:r>
            <a:r>
              <a:rPr lang="en-US" altLang="ko-KR" sz="1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genotyping chip</a:t>
            </a:r>
          </a:p>
          <a:p>
            <a:r>
              <a:rPr lang="en-US" altLang="ko-KR" sz="1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+ Resequencing </a:t>
            </a:r>
            <a:r>
              <a:rPr lang="ko-KR" altLang="en-US" sz="1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기반 </a:t>
            </a:r>
            <a:r>
              <a:rPr lang="en-US" altLang="ko-KR" sz="1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matrix </a:t>
            </a:r>
            <a:r>
              <a:rPr lang="ko-KR" altLang="en-US" sz="1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작성 </a:t>
            </a:r>
            <a:endParaRPr lang="en-US" altLang="ko-KR" sz="1400" dirty="0" smtClean="0">
              <a:latin typeface="HY궁서" panose="02030600000101010101" pitchFamily="18" charset="-127"/>
              <a:ea typeface="HY궁서" panose="02030600000101010101" pitchFamily="18" charset="-127"/>
            </a:endParaRPr>
          </a:p>
          <a:p>
            <a:r>
              <a:rPr lang="en-US" altLang="ko-KR" sz="1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+- Rare variants</a:t>
            </a:r>
            <a:r>
              <a:rPr lang="ko-KR" altLang="en-US" sz="1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를 최대한 살리고</a:t>
            </a:r>
            <a:r>
              <a:rPr lang="en-US" altLang="ko-KR" sz="1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, </a:t>
            </a:r>
            <a:r>
              <a:rPr lang="en-US" altLang="ko-KR" sz="1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multi locus informative </a:t>
            </a:r>
            <a:r>
              <a:rPr lang="en-US" altLang="ko-KR" sz="1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allele</a:t>
            </a:r>
            <a:r>
              <a:rPr lang="ko-KR" altLang="en-US" sz="1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을 구축할 수 있다</a:t>
            </a:r>
            <a:r>
              <a:rPr lang="en-US" altLang="ko-KR" sz="1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. </a:t>
            </a:r>
          </a:p>
          <a:p>
            <a:endParaRPr lang="en-US" altLang="ko-KR" sz="1400" dirty="0" smtClean="0">
              <a:latin typeface="HY궁서" panose="02030600000101010101" pitchFamily="18" charset="-127"/>
              <a:ea typeface="HY궁서" panose="02030600000101010101" pitchFamily="18" charset="-127"/>
            </a:endParaRPr>
          </a:p>
          <a:p>
            <a:r>
              <a:rPr lang="en-US" altLang="ko-KR" sz="1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+ </a:t>
            </a:r>
            <a:r>
              <a:rPr lang="ko-KR" altLang="en-US" sz="1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신뢰도 높은 표현형 조사 </a:t>
            </a:r>
            <a:endParaRPr lang="en-US" altLang="ko-KR" sz="1400" dirty="0" smtClean="0">
              <a:latin typeface="HY궁서" panose="02030600000101010101" pitchFamily="18" charset="-127"/>
              <a:ea typeface="HY궁서" panose="02030600000101010101" pitchFamily="18" charset="-127"/>
            </a:endParaRPr>
          </a:p>
          <a:p>
            <a:endParaRPr lang="en-US" altLang="ko-KR" sz="1400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5078125" y="970081"/>
            <a:ext cx="3124336" cy="2400657"/>
            <a:chOff x="1947091" y="3669197"/>
            <a:chExt cx="3124336" cy="2400657"/>
          </a:xfrm>
        </p:grpSpPr>
        <p:grpSp>
          <p:nvGrpSpPr>
            <p:cNvPr id="62" name="Group 61"/>
            <p:cNvGrpSpPr/>
            <p:nvPr/>
          </p:nvGrpSpPr>
          <p:grpSpPr>
            <a:xfrm>
              <a:off x="1947091" y="4121150"/>
              <a:ext cx="930767" cy="968670"/>
              <a:chOff x="3416300" y="4305300"/>
              <a:chExt cx="930767" cy="968670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3759200" y="4756150"/>
                <a:ext cx="225720" cy="2257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B</a:t>
                </a:r>
                <a:endParaRPr lang="ko-KR" altLang="en-US" dirty="0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3416300" y="5048250"/>
                <a:ext cx="225720" cy="2257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C</a:t>
                </a:r>
                <a:endParaRPr lang="ko-KR" altLang="en-US" dirty="0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3759200" y="4305300"/>
                <a:ext cx="225720" cy="2257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4121347" y="5041900"/>
                <a:ext cx="225720" cy="2257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D</a:t>
                </a:r>
                <a:endParaRPr lang="ko-KR" altLang="en-US" dirty="0"/>
              </a:p>
            </p:txBody>
          </p:sp>
          <p:cxnSp>
            <p:nvCxnSpPr>
              <p:cNvPr id="69" name="Straight Connector 68"/>
              <p:cNvCxnSpPr>
                <a:stCxn id="67" idx="4"/>
                <a:endCxn id="65" idx="0"/>
              </p:cNvCxnSpPr>
              <p:nvPr/>
            </p:nvCxnSpPr>
            <p:spPr>
              <a:xfrm>
                <a:off x="3872060" y="4531020"/>
                <a:ext cx="0" cy="2251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65" idx="3"/>
                <a:endCxn id="66" idx="7"/>
              </p:cNvCxnSpPr>
              <p:nvPr/>
            </p:nvCxnSpPr>
            <p:spPr>
              <a:xfrm flipH="1">
                <a:off x="3608964" y="4948814"/>
                <a:ext cx="183292" cy="1324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65" idx="5"/>
                <a:endCxn id="68" idx="1"/>
              </p:cNvCxnSpPr>
              <p:nvPr/>
            </p:nvCxnSpPr>
            <p:spPr>
              <a:xfrm>
                <a:off x="3951864" y="4948814"/>
                <a:ext cx="202539" cy="1261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TextBox 62"/>
            <p:cNvSpPr txBox="1"/>
            <p:nvPr/>
          </p:nvSpPr>
          <p:spPr>
            <a:xfrm>
              <a:off x="3386038" y="3669197"/>
              <a:ext cx="1197764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Consolas" panose="020B0609020204030204" pitchFamily="49" charset="0"/>
                  <a:cs typeface="Adobe Devanagari" panose="02040503050201020203" pitchFamily="18" charset="0"/>
                </a:rPr>
                <a:t>ATGG : 1</a:t>
              </a:r>
            </a:p>
            <a:p>
              <a:r>
                <a:rPr lang="en-US" altLang="ko-KR" dirty="0" smtClean="0">
                  <a:latin typeface="Consolas" panose="020B0609020204030204" pitchFamily="49" charset="0"/>
                  <a:cs typeface="Adobe Devanagari" panose="02040503050201020203" pitchFamily="18" charset="0"/>
                </a:rPr>
                <a:t>AACG : 2</a:t>
              </a:r>
            </a:p>
            <a:p>
              <a:r>
                <a:rPr lang="en-US" altLang="ko-KR" dirty="0" smtClean="0">
                  <a:latin typeface="Consolas" panose="020B0609020204030204" pitchFamily="49" charset="0"/>
                  <a:cs typeface="Adobe Devanagari" panose="02040503050201020203" pitchFamily="18" charset="0"/>
                </a:rPr>
                <a:t>AACG : 2</a:t>
              </a:r>
            </a:p>
            <a:p>
              <a:r>
                <a:rPr lang="en-US" altLang="ko-KR" dirty="0" smtClean="0">
                  <a:latin typeface="Consolas" panose="020B0609020204030204" pitchFamily="49" charset="0"/>
                  <a:cs typeface="Adobe Devanagari" panose="02040503050201020203" pitchFamily="18" charset="0"/>
                </a:rPr>
                <a:t>AACC : 3</a:t>
              </a:r>
            </a:p>
            <a:p>
              <a:r>
                <a:rPr lang="en-US" altLang="ko-KR" dirty="0" smtClean="0">
                  <a:latin typeface="Consolas" panose="020B0609020204030204" pitchFamily="49" charset="0"/>
                  <a:cs typeface="Adobe Devanagari" panose="02040503050201020203" pitchFamily="18" charset="0"/>
                </a:rPr>
                <a:t>AACG : 2</a:t>
              </a:r>
            </a:p>
            <a:p>
              <a:r>
                <a:rPr lang="en-US" altLang="ko-KR" dirty="0" smtClean="0">
                  <a:latin typeface="Consolas" panose="020B0609020204030204" pitchFamily="49" charset="0"/>
                  <a:cs typeface="Adobe Devanagari" panose="02040503050201020203" pitchFamily="18" charset="0"/>
                </a:rPr>
                <a:t>AACG : 2</a:t>
              </a:r>
            </a:p>
            <a:p>
              <a:r>
                <a:rPr lang="en-US" altLang="ko-KR" dirty="0" smtClean="0">
                  <a:latin typeface="Consolas" panose="020B0609020204030204" pitchFamily="49" charset="0"/>
                  <a:cs typeface="Adobe Devanagari" panose="02040503050201020203" pitchFamily="18" charset="0"/>
                </a:rPr>
                <a:t>TACG : 4</a:t>
              </a:r>
              <a:endParaRPr lang="ko-KR" altLang="en-US" dirty="0">
                <a:latin typeface="Consolas" panose="020B0609020204030204" pitchFamily="49" charset="0"/>
                <a:cs typeface="Adobe Devanagari" panose="02040503050201020203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119611" y="5700522"/>
              <a:ext cx="1951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Informative allele! </a:t>
              </a:r>
              <a:endParaRPr lang="ko-KR" alt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90338" y="5888830"/>
            <a:ext cx="2925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궁서" panose="02030600000101010101" pitchFamily="18" charset="-127"/>
                <a:ea typeface="HY궁서" panose="02030600000101010101" pitchFamily="18" charset="-127"/>
              </a:rPr>
              <a:t>+ 4</a:t>
            </a:r>
            <a:r>
              <a:rPr lang="ko-KR" altLang="en-US" dirty="0">
                <a:latin typeface="HY궁서" panose="02030600000101010101" pitchFamily="18" charset="-127"/>
                <a:ea typeface="HY궁서" panose="02030600000101010101" pitchFamily="18" charset="-127"/>
              </a:rPr>
              <a:t>차산업메서드를 써보자</a:t>
            </a:r>
            <a:endParaRPr lang="en-US" altLang="ko-KR" dirty="0">
              <a:latin typeface="HY궁서" panose="02030600000101010101" pitchFamily="18" charset="-127"/>
              <a:ea typeface="HY궁서" panose="02030600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2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9507" y="249382"/>
            <a:ext cx="7217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Preliminary research using DNN for genomic selection </a:t>
            </a:r>
            <a:endParaRPr lang="ko-KR" altLang="en-US" b="1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77" y="759593"/>
            <a:ext cx="8158789" cy="5354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34266" y="6440269"/>
            <a:ext cx="61044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https://blog.rescale.com/deep-neural-network-hyper-parameter-optimization/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2243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geneticliteracyproject.org/wp-content/uploads/2014/10/pl-breed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03" y="964043"/>
            <a:ext cx="4130098" cy="460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13528" y="6015335"/>
            <a:ext cx="71304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https://geneticliteracyproject.org/2014/10/30/whats-so-natural-about-natural-crop-breeding/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556084" y="50237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수집</a:t>
            </a:r>
            <a:endParaRPr lang="ko-KR" altLang="en-US" sz="2400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1352" y="964043"/>
            <a:ext cx="90678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Agent 4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95928" y="1991421"/>
            <a:ext cx="790473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Data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92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6" y="587709"/>
            <a:ext cx="8738885" cy="491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4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63213" y="459191"/>
            <a:ext cx="6267450" cy="5318325"/>
            <a:chOff x="1421649" y="292936"/>
            <a:chExt cx="6267450" cy="53183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1649" y="292936"/>
              <a:ext cx="6267450" cy="3495675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2103120" y="4133933"/>
              <a:ext cx="4572000" cy="14773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dirty="0" smtClean="0"/>
                <a:t>“…Starting </a:t>
              </a:r>
              <a:r>
                <a:rPr lang="en-US" altLang="ko-KR" dirty="0"/>
                <a:t>tabula </a:t>
              </a:r>
              <a:r>
                <a:rPr lang="en-US" altLang="ko-KR" dirty="0" smtClean="0"/>
                <a:t>rasa </a:t>
              </a:r>
              <a:r>
                <a:rPr lang="en-US" altLang="ko-KR" sz="1200" dirty="0" smtClean="0"/>
                <a:t>(</a:t>
              </a:r>
              <a:r>
                <a:rPr lang="ko-KR" altLang="en-US" sz="800" dirty="0" smtClean="0"/>
                <a:t>맨땅에서 시작해서</a:t>
              </a:r>
              <a:r>
                <a:rPr lang="en-US" altLang="ko-KR" sz="800" dirty="0" smtClean="0"/>
                <a:t>)</a:t>
              </a:r>
              <a:r>
                <a:rPr lang="en-US" altLang="ko-KR" dirty="0" smtClean="0"/>
                <a:t>, </a:t>
              </a:r>
              <a:r>
                <a:rPr lang="en-US" altLang="ko-KR" dirty="0"/>
                <a:t>our new program </a:t>
              </a:r>
              <a:r>
                <a:rPr lang="en-US" altLang="ko-KR" dirty="0" err="1"/>
                <a:t>AlphaGo</a:t>
              </a:r>
              <a:r>
                <a:rPr lang="en-US" altLang="ko-KR" dirty="0"/>
                <a:t> Zero achieved superhuman performance, </a:t>
              </a:r>
              <a:r>
                <a:rPr lang="en-US" altLang="ko-KR" dirty="0">
                  <a:solidFill>
                    <a:srgbClr val="FF0000"/>
                  </a:solidFill>
                </a:rPr>
                <a:t>winning 100–0</a:t>
              </a:r>
              <a:r>
                <a:rPr lang="en-US" altLang="ko-KR" dirty="0"/>
                <a:t> against the previously published, champion-defeating </a:t>
              </a:r>
              <a:r>
                <a:rPr lang="en-US" altLang="ko-KR" dirty="0" err="1" smtClean="0"/>
                <a:t>AlphaGo</a:t>
              </a:r>
              <a:r>
                <a:rPr lang="en-US" altLang="ko-KR" dirty="0" smtClean="0"/>
                <a:t>…”</a:t>
              </a:r>
              <a:endParaRPr lang="ko-KR" altLang="en-US" dirty="0"/>
            </a:p>
          </p:txBody>
        </p:sp>
      </p:grpSp>
      <p:sp>
        <p:nvSpPr>
          <p:cNvPr id="5" name="Rectangle 4"/>
          <p:cNvSpPr/>
          <p:nvPr/>
        </p:nvSpPr>
        <p:spPr>
          <a:xfrm>
            <a:off x="1463213" y="3424844"/>
            <a:ext cx="2743028" cy="174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33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0669" y="450668"/>
            <a:ext cx="55851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Genomic selection using DNN</a:t>
            </a:r>
          </a:p>
          <a:p>
            <a:endParaRPr lang="en-US" altLang="ko-KR" dirty="0">
              <a:latin typeface="HY궁서" panose="02030600000101010101" pitchFamily="18" charset="-127"/>
              <a:ea typeface="HY궁서" panose="02030600000101010101" pitchFamily="18" charset="-127"/>
            </a:endParaRPr>
          </a:p>
          <a:p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Data : soybean NAM derived from 8 parents</a:t>
            </a:r>
          </a:p>
          <a:p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          2436 individuals</a:t>
            </a:r>
          </a:p>
          <a:p>
            <a:r>
              <a:rPr lang="en-US" altLang="ko-KR" dirty="0">
                <a:latin typeface="HY궁서" panose="02030600000101010101" pitchFamily="18" charset="-127"/>
                <a:ea typeface="HY궁서" panose="02030600000101010101" pitchFamily="18" charset="-127"/>
              </a:rPr>
              <a:t> </a:t>
            </a:r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         65324 segregating SNPs</a:t>
            </a:r>
          </a:p>
          <a:p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  </a:t>
            </a:r>
            <a:endParaRPr lang="ko-KR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50421" y="1965835"/>
            <a:ext cx="7853829" cy="4358279"/>
            <a:chOff x="517171" y="1292504"/>
            <a:chExt cx="7853829" cy="4358279"/>
          </a:xfrm>
        </p:grpSpPr>
        <p:grpSp>
          <p:nvGrpSpPr>
            <p:cNvPr id="15" name="Group 14"/>
            <p:cNvGrpSpPr/>
            <p:nvPr/>
          </p:nvGrpSpPr>
          <p:grpSpPr>
            <a:xfrm>
              <a:off x="517171" y="1365409"/>
              <a:ext cx="3124777" cy="3990239"/>
              <a:chOff x="5190692" y="1207468"/>
              <a:chExt cx="3952875" cy="5047695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0692" y="1207468"/>
                <a:ext cx="3952875" cy="2562225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90692" y="3692937"/>
                <a:ext cx="3819525" cy="2562226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4051937" y="1292504"/>
              <a:ext cx="4319063" cy="4358279"/>
              <a:chOff x="4102737" y="1665037"/>
              <a:chExt cx="4319063" cy="4358279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0515" y="1665037"/>
                <a:ext cx="4011285" cy="4050502"/>
              </a:xfrm>
              <a:prstGeom prst="rect">
                <a:avLst/>
              </a:prstGeom>
            </p:spPr>
          </p:pic>
          <p:grpSp>
            <p:nvGrpSpPr>
              <p:cNvPr id="23" name="Group 22"/>
              <p:cNvGrpSpPr/>
              <p:nvPr/>
            </p:nvGrpSpPr>
            <p:grpSpPr>
              <a:xfrm>
                <a:off x="4102737" y="2615628"/>
                <a:ext cx="3177401" cy="3407688"/>
                <a:chOff x="8091630" y="4267600"/>
                <a:chExt cx="3177401" cy="3407688"/>
              </a:xfrm>
            </p:grpSpPr>
            <p:sp>
              <p:nvSpPr>
                <p:cNvPr id="24" name="TextBox 23"/>
                <p:cNvSpPr txBox="1"/>
                <p:nvPr/>
              </p:nvSpPr>
              <p:spPr>
                <a:xfrm>
                  <a:off x="9894937" y="7367511"/>
                  <a:ext cx="13740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smtClean="0"/>
                    <a:t>2311 </a:t>
                  </a:r>
                  <a:r>
                    <a:rPr lang="en-US" altLang="ko-KR" sz="1400" dirty="0" smtClean="0"/>
                    <a:t>individuals</a:t>
                  </a:r>
                  <a:endParaRPr lang="ko-KR" altLang="en-US" sz="1400" dirty="0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 rot="16200000">
                  <a:off x="7322638" y="5036592"/>
                  <a:ext cx="184576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 smtClean="0"/>
                    <a:t>2268 SNPs (MAF&gt;0.02)</a:t>
                  </a:r>
                  <a:endParaRPr lang="ko-KR" altLang="en-US" sz="1400" dirty="0"/>
                </a:p>
              </p:txBody>
            </p:sp>
          </p:grpSp>
        </p:grpSp>
        <p:sp>
          <p:nvSpPr>
            <p:cNvPr id="26" name="Rectangle 25"/>
            <p:cNvSpPr/>
            <p:nvPr/>
          </p:nvSpPr>
          <p:spPr>
            <a:xfrm>
              <a:off x="1379913" y="3390866"/>
              <a:ext cx="1321723" cy="19261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331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708" y="1923617"/>
            <a:ext cx="3705660" cy="24324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21" y="1797667"/>
            <a:ext cx="4187536" cy="27009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2600" y="4655127"/>
            <a:ext cx="2990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Basic fully connected network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684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213658" y="398314"/>
            <a:ext cx="6327717" cy="5511736"/>
            <a:chOff x="1404850" y="265310"/>
            <a:chExt cx="6327717" cy="5511736"/>
          </a:xfrm>
        </p:grpSpPr>
        <p:sp>
          <p:nvSpPr>
            <p:cNvPr id="5" name="TextBox 4"/>
            <p:cNvSpPr txBox="1"/>
            <p:nvPr/>
          </p:nvSpPr>
          <p:spPr>
            <a:xfrm>
              <a:off x="1745672" y="4822939"/>
              <a:ext cx="319401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sz="1400" dirty="0" smtClean="0"/>
                <a:t>Feature selection from parents classification </a:t>
              </a:r>
            </a:p>
            <a:p>
              <a:pPr marL="342900" indent="-342900">
                <a:buAutoNum type="arabicPeriod"/>
              </a:pPr>
              <a:r>
                <a:rPr lang="en-US" altLang="ko-KR" sz="1400" dirty="0" smtClean="0"/>
                <a:t>MAF &gt; 0.02</a:t>
              </a:r>
            </a:p>
            <a:p>
              <a:pPr marL="342900" indent="-342900">
                <a:buAutoNum type="arabicPeriod"/>
              </a:pPr>
              <a:r>
                <a:rPr lang="en-US" altLang="ko-KR" sz="1400" dirty="0" smtClean="0"/>
                <a:t>103 SNPs </a:t>
              </a:r>
              <a:endParaRPr lang="ko-KR" altLang="en-US" sz="1400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4850" y="265310"/>
              <a:ext cx="6327717" cy="455762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939682" y="4822939"/>
              <a:ext cx="13596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sz="1400" dirty="0" smtClean="0"/>
                <a:t>MAF </a:t>
              </a:r>
              <a:r>
                <a:rPr lang="en-US" altLang="ko-KR" sz="1400" dirty="0" smtClean="0"/>
                <a:t>&gt; </a:t>
              </a:r>
              <a:r>
                <a:rPr lang="en-US" altLang="ko-KR" sz="1400" dirty="0" smtClean="0"/>
                <a:t>0.02</a:t>
              </a:r>
            </a:p>
            <a:p>
              <a:pPr marL="342900" indent="-342900">
                <a:buAutoNum type="arabicPeriod"/>
              </a:pPr>
              <a:r>
                <a:rPr lang="en-US" altLang="ko-KR" sz="1400" dirty="0" smtClean="0"/>
                <a:t>2268 </a:t>
              </a:r>
              <a:r>
                <a:rPr lang="en-US" altLang="ko-KR" sz="1400" dirty="0" smtClean="0"/>
                <a:t>SNPs 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30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3" y="1292458"/>
            <a:ext cx="4170043" cy="30266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036" y="1176434"/>
            <a:ext cx="4420639" cy="325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1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1" y="991120"/>
            <a:ext cx="4572000" cy="1733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81" y="2906241"/>
            <a:ext cx="4664119" cy="312879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18015" y="1604357"/>
            <a:ext cx="3757353" cy="399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75679" y="347884"/>
            <a:ext cx="4884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 Accuracy </a:t>
            </a:r>
            <a:r>
              <a:rPr lang="ko-KR" altLang="en-US" sz="2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를 올리기 위해서는</a:t>
            </a:r>
            <a:r>
              <a:rPr lang="en-US" altLang="ko-KR" sz="2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? </a:t>
            </a:r>
            <a:endParaRPr lang="ko-KR" altLang="en-US" sz="2400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8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171403" y="1770168"/>
            <a:ext cx="4017680" cy="3076152"/>
            <a:chOff x="2171403" y="1770168"/>
            <a:chExt cx="4017680" cy="3076152"/>
          </a:xfrm>
        </p:grpSpPr>
        <p:grpSp>
          <p:nvGrpSpPr>
            <p:cNvPr id="14" name="Group 13"/>
            <p:cNvGrpSpPr/>
            <p:nvPr/>
          </p:nvGrpSpPr>
          <p:grpSpPr>
            <a:xfrm>
              <a:off x="2171403" y="1770168"/>
              <a:ext cx="4017680" cy="2695152"/>
              <a:chOff x="956359" y="2410248"/>
              <a:chExt cx="4017680" cy="2695152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6359" y="2410248"/>
                <a:ext cx="4017680" cy="2695152"/>
              </a:xfrm>
              <a:prstGeom prst="rect">
                <a:avLst/>
              </a:prstGeom>
            </p:spPr>
          </p:pic>
          <p:cxnSp>
            <p:nvCxnSpPr>
              <p:cNvPr id="4" name="Straight Arrow Connector 3"/>
              <p:cNvCxnSpPr/>
              <p:nvPr/>
            </p:nvCxnSpPr>
            <p:spPr>
              <a:xfrm>
                <a:off x="2341418" y="2632364"/>
                <a:ext cx="0" cy="16417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/>
              <p:cNvCxnSpPr/>
              <p:nvPr/>
            </p:nvCxnSpPr>
            <p:spPr>
              <a:xfrm>
                <a:off x="1898072" y="2632364"/>
                <a:ext cx="0" cy="183572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/>
              <p:nvPr/>
            </p:nvCxnSpPr>
            <p:spPr>
              <a:xfrm>
                <a:off x="3221181" y="2632363"/>
                <a:ext cx="0" cy="1011382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>
                <a:off x="3636817" y="2632363"/>
                <a:ext cx="0" cy="171103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4073235" y="2632363"/>
                <a:ext cx="0" cy="198120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4502726" y="2632362"/>
                <a:ext cx="0" cy="198120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3074313" y="4476988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HY궁서" panose="02030600000101010101" pitchFamily="18" charset="-127"/>
                  <a:ea typeface="HY궁서" panose="02030600000101010101" pitchFamily="18" charset="-127"/>
                </a:rPr>
                <a:t>표현형 기반 유전형 확보</a:t>
              </a:r>
              <a:endParaRPr lang="ko-KR" altLang="en-US" dirty="0">
                <a:latin typeface="HY궁서" panose="02030600000101010101" pitchFamily="18" charset="-127"/>
                <a:ea typeface="HY궁서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0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0669" y="450668"/>
            <a:ext cx="5565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Additional </a:t>
            </a:r>
            <a:r>
              <a:rPr lang="en-US" altLang="ko-KR" b="1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Omics data for hidden features</a:t>
            </a:r>
            <a:endParaRPr lang="ko-KR" alt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004453" y="1808018"/>
            <a:ext cx="1503218" cy="15032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Genome</a:t>
            </a:r>
            <a:endParaRPr lang="ko-KR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1080653" y="1884216"/>
            <a:ext cx="1503218" cy="15032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Epigenome</a:t>
            </a:r>
            <a:endParaRPr lang="ko-KR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1156853" y="1960414"/>
            <a:ext cx="1503218" cy="15032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Transcriptome</a:t>
            </a:r>
            <a:endParaRPr lang="ko-KR" alt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233053" y="2036612"/>
            <a:ext cx="1503218" cy="150321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/>
              <a:t>Translatome</a:t>
            </a:r>
            <a:endParaRPr lang="ko-KR" alt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233053" y="3616028"/>
            <a:ext cx="1503218" cy="147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54079" y="3712986"/>
            <a:ext cx="2395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Phenome, metabolome</a:t>
            </a:r>
            <a:endParaRPr lang="ko-KR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1" y="4107496"/>
            <a:ext cx="2435495" cy="1710259"/>
          </a:xfrm>
          <a:prstGeom prst="rect">
            <a:avLst/>
          </a:prstGeom>
        </p:spPr>
      </p:pic>
      <p:grpSp>
        <p:nvGrpSpPr>
          <p:cNvPr id="85" name="Group 84"/>
          <p:cNvGrpSpPr/>
          <p:nvPr/>
        </p:nvGrpSpPr>
        <p:grpSpPr>
          <a:xfrm>
            <a:off x="5029589" y="4237472"/>
            <a:ext cx="3659690" cy="1580283"/>
            <a:chOff x="5006322" y="4564937"/>
            <a:chExt cx="3659690" cy="1580283"/>
          </a:xfrm>
        </p:grpSpPr>
        <p:grpSp>
          <p:nvGrpSpPr>
            <p:cNvPr id="86" name="Group 85"/>
            <p:cNvGrpSpPr/>
            <p:nvPr/>
          </p:nvGrpSpPr>
          <p:grpSpPr>
            <a:xfrm>
              <a:off x="5006322" y="4564937"/>
              <a:ext cx="3659690" cy="1580283"/>
              <a:chOff x="4640606" y="4172261"/>
              <a:chExt cx="4414077" cy="1906032"/>
            </a:xfrm>
          </p:grpSpPr>
          <p:sp>
            <p:nvSpPr>
              <p:cNvPr id="88" name="TextBox 87"/>
              <p:cNvSpPr txBox="1"/>
              <p:nvPr/>
            </p:nvSpPr>
            <p:spPr>
              <a:xfrm>
                <a:off x="6039508" y="5707073"/>
                <a:ext cx="1299657" cy="3712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phenotype</a:t>
                </a:r>
                <a:endParaRPr lang="ko-KR" altLang="en-US" sz="1400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6318489" y="4182190"/>
                <a:ext cx="667423" cy="3712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SNP</a:t>
                </a:r>
                <a:endParaRPr lang="ko-KR" altLang="en-US" sz="1400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7066723" y="4182190"/>
                <a:ext cx="1987960" cy="3712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DNA methylation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5693334" y="5021794"/>
                <a:ext cx="1966692" cy="3712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Gene expression</a:t>
                </a:r>
                <a:endParaRPr lang="ko-KR" altLang="en-US" sz="1400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</p:txBody>
          </p:sp>
          <p:cxnSp>
            <p:nvCxnSpPr>
              <p:cNvPr id="92" name="Curved Connector 91"/>
              <p:cNvCxnSpPr>
                <a:stCxn id="90" idx="2"/>
                <a:endCxn id="91" idx="0"/>
              </p:cNvCxnSpPr>
              <p:nvPr/>
            </p:nvCxnSpPr>
            <p:spPr>
              <a:xfrm rot="5400000">
                <a:off x="7134501" y="4095590"/>
                <a:ext cx="468384" cy="1384022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urved Connector 92"/>
              <p:cNvCxnSpPr>
                <a:stCxn id="89" idx="2"/>
                <a:endCxn id="91" idx="0"/>
              </p:cNvCxnSpPr>
              <p:nvPr/>
            </p:nvCxnSpPr>
            <p:spPr>
              <a:xfrm rot="16200000" flipH="1">
                <a:off x="6430250" y="4775361"/>
                <a:ext cx="468384" cy="24480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91" idx="2"/>
                <a:endCxn id="88" idx="0"/>
              </p:cNvCxnSpPr>
              <p:nvPr/>
            </p:nvCxnSpPr>
            <p:spPr>
              <a:xfrm>
                <a:off x="6676681" y="5393014"/>
                <a:ext cx="12656" cy="3140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Box 94"/>
              <p:cNvSpPr txBox="1"/>
              <p:nvPr/>
            </p:nvSpPr>
            <p:spPr>
              <a:xfrm>
                <a:off x="6642750" y="4636373"/>
                <a:ext cx="870433" cy="371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How ?</a:t>
                </a:r>
                <a:endParaRPr lang="ko-KR" altLang="en-US" sz="1400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4640606" y="4172261"/>
                <a:ext cx="1564537" cy="37122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latin typeface="바탕" panose="02030600000101010101" pitchFamily="18" charset="-127"/>
                    <a:ea typeface="바탕" panose="02030600000101010101" pitchFamily="18" charset="-127"/>
                  </a:rPr>
                  <a:t>Non-coding?</a:t>
                </a:r>
                <a:endParaRPr lang="ko-KR" altLang="en-US" sz="1400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</p:txBody>
          </p:sp>
          <p:cxnSp>
            <p:nvCxnSpPr>
              <p:cNvPr id="97" name="Curved Connector 96"/>
              <p:cNvCxnSpPr>
                <a:stCxn id="96" idx="2"/>
                <a:endCxn id="91" idx="0"/>
              </p:cNvCxnSpPr>
              <p:nvPr/>
            </p:nvCxnSpPr>
            <p:spPr>
              <a:xfrm rot="16200000" flipH="1">
                <a:off x="5810621" y="4155733"/>
                <a:ext cx="478313" cy="1253807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7" name="Curved Connector 86"/>
            <p:cNvCxnSpPr>
              <a:stCxn id="89" idx="0"/>
              <a:endCxn id="90" idx="0"/>
            </p:cNvCxnSpPr>
            <p:nvPr/>
          </p:nvCxnSpPr>
          <p:spPr>
            <a:xfrm rot="5400000" flipH="1" flipV="1">
              <a:off x="7258017" y="3989279"/>
              <a:ext cx="12700" cy="1167782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4592441" y="1345369"/>
            <a:ext cx="3932298" cy="2512000"/>
            <a:chOff x="4802471" y="3881248"/>
            <a:chExt cx="4005730" cy="2657400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2471" y="3881248"/>
              <a:ext cx="3803449" cy="2657400"/>
            </a:xfrm>
            <a:prstGeom prst="rect">
              <a:avLst/>
            </a:prstGeom>
          </p:spPr>
        </p:pic>
        <p:sp>
          <p:nvSpPr>
            <p:cNvPr id="100" name="TextBox 99"/>
            <p:cNvSpPr txBox="1"/>
            <p:nvPr/>
          </p:nvSpPr>
          <p:spPr>
            <a:xfrm>
              <a:off x="7672692" y="3988938"/>
              <a:ext cx="97815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 smtClean="0">
                  <a:latin typeface="바탕" panose="02030600000101010101" pitchFamily="18" charset="-127"/>
                  <a:ea typeface="바탕" panose="02030600000101010101" pitchFamily="18" charset="-127"/>
                  <a:cs typeface="Arial" panose="020B0604020202020204" pitchFamily="34" charset="0"/>
                </a:rPr>
                <a:t>FPKM : 9.27</a:t>
              </a:r>
              <a:endParaRPr lang="ko-KR" altLang="en-US" sz="1050" b="1" dirty="0">
                <a:latin typeface="바탕" panose="02030600000101010101" pitchFamily="18" charset="-127"/>
                <a:ea typeface="바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7672954" y="5025887"/>
              <a:ext cx="113524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 smtClean="0">
                  <a:latin typeface="바탕" panose="02030600000101010101" pitchFamily="18" charset="-127"/>
                  <a:ea typeface="바탕" panose="02030600000101010101" pitchFamily="18" charset="-127"/>
                  <a:cs typeface="Arial" panose="020B0604020202020204" pitchFamily="34" charset="0"/>
                </a:rPr>
                <a:t>FPKM : 130.19</a:t>
              </a:r>
              <a:endParaRPr lang="ko-KR" altLang="en-US" sz="1050" b="1" dirty="0">
                <a:latin typeface="바탕" panose="02030600000101010101" pitchFamily="18" charset="-127"/>
                <a:ea typeface="바탕" panose="0203060000010101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4572000" y="6396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atin typeface="바탕" panose="02030600000101010101" pitchFamily="18" charset="-127"/>
                <a:ea typeface="바탕" panose="02030600000101010101" pitchFamily="18" charset="-127"/>
              </a:rPr>
              <a:t>Kang, Y.J., et al., </a:t>
            </a:r>
            <a:r>
              <a:rPr lang="en-US" altLang="ko-KR" sz="1200" i="1" dirty="0">
                <a:latin typeface="바탕" panose="02030600000101010101" pitchFamily="18" charset="-127"/>
                <a:ea typeface="바탕" panose="02030600000101010101" pitchFamily="18" charset="-127"/>
              </a:rPr>
              <a:t>Genome-wide DNA methylation profile in </a:t>
            </a:r>
            <a:r>
              <a:rPr lang="en-US" altLang="ko-KR" sz="1200" i="1" dirty="0" err="1">
                <a:latin typeface="바탕" panose="02030600000101010101" pitchFamily="18" charset="-127"/>
                <a:ea typeface="바탕" panose="02030600000101010101" pitchFamily="18" charset="-127"/>
              </a:rPr>
              <a:t>mungbean</a:t>
            </a:r>
            <a:r>
              <a:rPr lang="en-US" altLang="ko-KR" sz="1200" i="1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r>
              <a:rPr lang="en-US" altLang="ko-KR" sz="1200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sz="1200" dirty="0" err="1">
                <a:latin typeface="바탕" panose="02030600000101010101" pitchFamily="18" charset="-127"/>
                <a:ea typeface="바탕" panose="02030600000101010101" pitchFamily="18" charset="-127"/>
              </a:rPr>
              <a:t>Sci</a:t>
            </a:r>
            <a:r>
              <a:rPr lang="en-US" altLang="ko-KR" sz="1200" dirty="0">
                <a:latin typeface="바탕" panose="02030600000101010101" pitchFamily="18" charset="-127"/>
                <a:ea typeface="바탕" panose="02030600000101010101" pitchFamily="18" charset="-127"/>
              </a:rPr>
              <a:t> Rep, 2017. </a:t>
            </a:r>
            <a:r>
              <a:rPr lang="en-US" altLang="ko-KR" sz="1200" b="1" dirty="0">
                <a:latin typeface="바탕" panose="02030600000101010101" pitchFamily="18" charset="-127"/>
                <a:ea typeface="바탕" panose="02030600000101010101" pitchFamily="18" charset="-127"/>
              </a:rPr>
              <a:t>7</a:t>
            </a:r>
            <a:r>
              <a:rPr lang="en-US" altLang="ko-KR" sz="1200" dirty="0">
                <a:latin typeface="바탕" panose="02030600000101010101" pitchFamily="18" charset="-127"/>
                <a:ea typeface="바탕" panose="02030600000101010101" pitchFamily="18" charset="-127"/>
              </a:rPr>
              <a:t>: p. 40503.</a:t>
            </a:r>
            <a:endParaRPr lang="ko-KR" altLang="en-US" sz="12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596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0669" y="450668"/>
            <a:ext cx="865493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Summary</a:t>
            </a:r>
            <a:endParaRPr lang="en-US" altLang="ko-KR" b="1" dirty="0" smtClean="0">
              <a:latin typeface="HY궁서" panose="02030600000101010101" pitchFamily="18" charset="-127"/>
              <a:ea typeface="HY궁서" panose="02030600000101010101" pitchFamily="18" charset="-127"/>
            </a:endParaRPr>
          </a:p>
          <a:p>
            <a:endParaRPr lang="en-US" altLang="ko-KR" dirty="0">
              <a:latin typeface="HY궁서" panose="02030600000101010101" pitchFamily="18" charset="-127"/>
              <a:ea typeface="HY궁서" panose="02030600000101010101" pitchFamily="18" charset="-127"/>
            </a:endParaRPr>
          </a:p>
          <a:p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+ </a:t>
            </a:r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Genome big (?) data era </a:t>
            </a:r>
            <a:endParaRPr lang="en-US" altLang="ko-KR" dirty="0" smtClean="0">
              <a:latin typeface="HY궁서" panose="02030600000101010101" pitchFamily="18" charset="-127"/>
              <a:ea typeface="HY궁서" panose="02030600000101010101" pitchFamily="18" charset="-127"/>
            </a:endParaRPr>
          </a:p>
          <a:p>
            <a:endParaRPr lang="en-US" altLang="ko-KR" dirty="0">
              <a:latin typeface="HY궁서" panose="02030600000101010101" pitchFamily="18" charset="-127"/>
              <a:ea typeface="HY궁서" panose="02030600000101010101" pitchFamily="18" charset="-127"/>
            </a:endParaRPr>
          </a:p>
          <a:p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+ On the way from “locus discovery” to “phenotype prediction”</a:t>
            </a:r>
            <a:endParaRPr lang="en-US" altLang="ko-KR" dirty="0" smtClean="0">
              <a:latin typeface="HY궁서" panose="02030600000101010101" pitchFamily="18" charset="-127"/>
              <a:ea typeface="HY궁서" panose="02030600000101010101" pitchFamily="18" charset="-127"/>
            </a:endParaRPr>
          </a:p>
          <a:p>
            <a:endParaRPr lang="en-US" altLang="ko-KR" dirty="0">
              <a:latin typeface="HY궁서" panose="02030600000101010101" pitchFamily="18" charset="-127"/>
              <a:ea typeface="HY궁서" panose="02030600000101010101" pitchFamily="18" charset="-127"/>
            </a:endParaRPr>
          </a:p>
          <a:p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+ Genomic selection using DNN works fine </a:t>
            </a:r>
          </a:p>
          <a:p>
            <a:endParaRPr lang="en-US" altLang="ko-KR" dirty="0">
              <a:latin typeface="HY궁서" panose="02030600000101010101" pitchFamily="18" charset="-127"/>
              <a:ea typeface="HY궁서" panose="02030600000101010101" pitchFamily="18" charset="-127"/>
            </a:endParaRPr>
          </a:p>
          <a:p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+ For optimizing training data,</a:t>
            </a:r>
          </a:p>
          <a:p>
            <a:endParaRPr lang="en-US" altLang="ko-KR" dirty="0">
              <a:latin typeface="HY궁서" panose="02030600000101010101" pitchFamily="18" charset="-127"/>
              <a:ea typeface="HY궁서" panose="02030600000101010101" pitchFamily="18" charset="-127"/>
            </a:endParaRPr>
          </a:p>
          <a:p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 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5262" y="3025833"/>
            <a:ext cx="734207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HY궁서" panose="02030600000101010101" pitchFamily="18" charset="-127"/>
                <a:ea typeface="HY궁서" panose="02030600000101010101" pitchFamily="18" charset="-127"/>
              </a:rPr>
              <a:t>+ Well-curated training set is necessary</a:t>
            </a:r>
          </a:p>
          <a:p>
            <a:r>
              <a:rPr lang="en-US" altLang="ko-KR" sz="1600" dirty="0">
                <a:latin typeface="HY궁서" panose="02030600000101010101" pitchFamily="18" charset="-127"/>
                <a:ea typeface="HY궁서" panose="02030600000101010101" pitchFamily="18" charset="-127"/>
              </a:rPr>
              <a:t>+- Design population including landrace, breeding population </a:t>
            </a:r>
          </a:p>
          <a:p>
            <a:r>
              <a:rPr lang="en-US" altLang="ko-KR" sz="1600" dirty="0">
                <a:latin typeface="HY궁서" panose="02030600000101010101" pitchFamily="18" charset="-127"/>
                <a:ea typeface="HY궁서" panose="02030600000101010101" pitchFamily="18" charset="-127"/>
              </a:rPr>
              <a:t>     for training - even number of samples for each class</a:t>
            </a:r>
          </a:p>
          <a:p>
            <a:endParaRPr lang="en-US" altLang="ko-KR" sz="1600" dirty="0">
              <a:latin typeface="HY궁서" panose="02030600000101010101" pitchFamily="18" charset="-127"/>
              <a:ea typeface="HY궁서" panose="02030600000101010101" pitchFamily="18" charset="-127"/>
            </a:endParaRPr>
          </a:p>
          <a:p>
            <a:r>
              <a:rPr lang="en-US" altLang="ko-KR" sz="1600" dirty="0">
                <a:latin typeface="HY궁서" panose="02030600000101010101" pitchFamily="18" charset="-127"/>
                <a:ea typeface="HY궁서" panose="02030600000101010101" pitchFamily="18" charset="-127"/>
              </a:rPr>
              <a:t>+ Multi Omics approaches providing additional features</a:t>
            </a:r>
          </a:p>
          <a:p>
            <a:r>
              <a:rPr lang="en-US" altLang="ko-KR" sz="1600" dirty="0">
                <a:latin typeface="HY궁서" panose="02030600000101010101" pitchFamily="18" charset="-127"/>
                <a:ea typeface="HY궁서" panose="02030600000101010101" pitchFamily="18" charset="-127"/>
              </a:rPr>
              <a:t>+- </a:t>
            </a:r>
            <a:r>
              <a:rPr lang="en-US" altLang="ko-KR" sz="1600" dirty="0" err="1">
                <a:latin typeface="HY궁서" panose="02030600000101010101" pitchFamily="18" charset="-127"/>
                <a:ea typeface="HY궁서" panose="02030600000101010101" pitchFamily="18" charset="-127"/>
              </a:rPr>
              <a:t>Interactome</a:t>
            </a:r>
            <a:endParaRPr lang="en-US" altLang="ko-KR" sz="1600" dirty="0">
              <a:latin typeface="HY궁서" panose="02030600000101010101" pitchFamily="18" charset="-127"/>
              <a:ea typeface="HY궁서" panose="02030600000101010101" pitchFamily="18" charset="-127"/>
            </a:endParaRPr>
          </a:p>
          <a:p>
            <a:r>
              <a:rPr lang="en-US" altLang="ko-KR" sz="1600" dirty="0">
                <a:latin typeface="HY궁서" panose="02030600000101010101" pitchFamily="18" charset="-127"/>
                <a:ea typeface="HY궁서" panose="02030600000101010101" pitchFamily="18" charset="-127"/>
              </a:rPr>
              <a:t>+- </a:t>
            </a:r>
            <a:r>
              <a:rPr lang="en-US" altLang="ko-KR" sz="1600" dirty="0" err="1">
                <a:latin typeface="HY궁서" panose="02030600000101010101" pitchFamily="18" charset="-127"/>
                <a:ea typeface="HY궁서" panose="02030600000101010101" pitchFamily="18" charset="-127"/>
              </a:rPr>
              <a:t>Epigenome</a:t>
            </a:r>
            <a:endParaRPr lang="en-US" altLang="ko-KR" sz="1600" dirty="0">
              <a:latin typeface="HY궁서" panose="02030600000101010101" pitchFamily="18" charset="-127"/>
              <a:ea typeface="HY궁서" panose="02030600000101010101" pitchFamily="18" charset="-127"/>
            </a:endParaRPr>
          </a:p>
          <a:p>
            <a:r>
              <a:rPr lang="en-US" altLang="ko-KR" sz="1600" dirty="0">
                <a:latin typeface="HY궁서" panose="02030600000101010101" pitchFamily="18" charset="-127"/>
                <a:ea typeface="HY궁서" panose="02030600000101010101" pitchFamily="18" charset="-127"/>
              </a:rPr>
              <a:t>+- Transcriptome</a:t>
            </a:r>
          </a:p>
          <a:p>
            <a:r>
              <a:rPr lang="en-US" altLang="ko-KR" sz="1600" dirty="0">
                <a:latin typeface="HY궁서" panose="02030600000101010101" pitchFamily="18" charset="-127"/>
                <a:ea typeface="HY궁서" panose="02030600000101010101" pitchFamily="18" charset="-127"/>
              </a:rPr>
              <a:t>+- </a:t>
            </a:r>
            <a:r>
              <a:rPr lang="en-US" altLang="ko-KR" sz="1600" dirty="0" err="1">
                <a:latin typeface="HY궁서" panose="02030600000101010101" pitchFamily="18" charset="-127"/>
                <a:ea typeface="HY궁서" panose="02030600000101010101" pitchFamily="18" charset="-127"/>
              </a:rPr>
              <a:t>Translatome</a:t>
            </a:r>
            <a:r>
              <a:rPr lang="en-US" altLang="ko-KR" sz="1600" dirty="0">
                <a:latin typeface="HY궁서" panose="02030600000101010101" pitchFamily="18" charset="-127"/>
                <a:ea typeface="HY궁서" panose="02030600000101010101" pitchFamily="18" charset="-127"/>
              </a:rPr>
              <a:t> </a:t>
            </a:r>
          </a:p>
          <a:p>
            <a:endParaRPr lang="en-US" altLang="ko-KR" sz="1600" dirty="0">
              <a:latin typeface="HY궁서" panose="02030600000101010101" pitchFamily="18" charset="-127"/>
              <a:ea typeface="HY궁서" panose="02030600000101010101" pitchFamily="18" charset="-127"/>
            </a:endParaRPr>
          </a:p>
          <a:p>
            <a:r>
              <a:rPr lang="en-US" altLang="ko-KR" sz="1600" dirty="0">
                <a:latin typeface="HY궁서" panose="02030600000101010101" pitchFamily="18" charset="-127"/>
                <a:ea typeface="HY궁서" panose="02030600000101010101" pitchFamily="18" charset="-127"/>
              </a:rPr>
              <a:t>+ HT phenotyping platforms </a:t>
            </a:r>
          </a:p>
          <a:p>
            <a:r>
              <a:rPr lang="en-US" altLang="ko-KR" sz="1600" dirty="0">
                <a:latin typeface="HY궁서" panose="02030600000101010101" pitchFamily="18" charset="-127"/>
                <a:ea typeface="HY궁서" panose="02030600000101010101" pitchFamily="18" charset="-127"/>
              </a:rPr>
              <a:t>+- Metabolome, Phenome   </a:t>
            </a: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689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630" y="1234064"/>
            <a:ext cx="5943600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763819" y="5950634"/>
            <a:ext cx="5454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http://indianapublicmedia.org/focusonflowers/hybrids/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6084" y="50237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교배</a:t>
            </a:r>
            <a:endParaRPr lang="ko-KR" altLang="en-US" sz="2400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761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0837" y="295564"/>
            <a:ext cx="3868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경청해주셔서 감사합니다</a:t>
            </a:r>
            <a:r>
              <a:rPr lang="en-US" altLang="ko-KR" sz="240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. </a:t>
            </a:r>
            <a:endParaRPr lang="ko-KR" altLang="en-US" sz="2400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46" y="1115292"/>
            <a:ext cx="8557490" cy="481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6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5428"/>
            <a:ext cx="9144000" cy="34165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87285" y="6488668"/>
            <a:ext cx="4156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https://www.nature.com/articles/nrg3605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080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강양제\Desktop\종자촬영\IMG_1028.JP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 l="21094" t="8984" r="23437" b="1953"/>
          <a:stretch>
            <a:fillRect/>
          </a:stretch>
        </p:blipFill>
        <p:spPr bwMode="auto">
          <a:xfrm>
            <a:off x="494883" y="1713936"/>
            <a:ext cx="3394066" cy="363308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88730" y="5706569"/>
            <a:ext cx="3606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Phenotypic diversity from nature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276641" y="5706569"/>
            <a:ext cx="3019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Allele diversity from nature</a:t>
            </a:r>
            <a:endParaRPr lang="ko-KR" altLang="en-US" sz="2000" dirty="0"/>
          </a:p>
        </p:txBody>
      </p:sp>
      <p:pic>
        <p:nvPicPr>
          <p:cNvPr id="10" name="Picture 2" descr="https://geneticliteracyproject.org/wp-content/uploads/2014/10/pl-breed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72" y="125487"/>
            <a:ext cx="1080655" cy="120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4224572" y="2818880"/>
            <a:ext cx="4276436" cy="2728755"/>
            <a:chOff x="4233271" y="1375434"/>
            <a:chExt cx="4276436" cy="2728755"/>
          </a:xfrm>
        </p:grpSpPr>
        <p:grpSp>
          <p:nvGrpSpPr>
            <p:cNvPr id="5" name="Group 4"/>
            <p:cNvGrpSpPr/>
            <p:nvPr/>
          </p:nvGrpSpPr>
          <p:grpSpPr>
            <a:xfrm>
              <a:off x="4233271" y="1375434"/>
              <a:ext cx="4276436" cy="2728755"/>
              <a:chOff x="1773382" y="1630042"/>
              <a:chExt cx="4276436" cy="2728755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1773382" y="2050473"/>
                <a:ext cx="1013419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Locus 1</a:t>
                </a:r>
              </a:p>
              <a:p>
                <a:r>
                  <a:rPr lang="en-US" altLang="ko-KR" dirty="0" smtClean="0"/>
                  <a:t>Locus 2</a:t>
                </a:r>
              </a:p>
              <a:p>
                <a:r>
                  <a:rPr lang="en-US" altLang="ko-KR" dirty="0" smtClean="0"/>
                  <a:t>Locus 3</a:t>
                </a:r>
              </a:p>
              <a:p>
                <a:pPr algn="ctr"/>
                <a:r>
                  <a:rPr lang="en-US" altLang="ko-KR" dirty="0" smtClean="0"/>
                  <a:t>:</a:t>
                </a:r>
              </a:p>
              <a:p>
                <a:pPr algn="ctr"/>
                <a:r>
                  <a:rPr lang="en-US" altLang="ko-KR" dirty="0" smtClean="0"/>
                  <a:t>:</a:t>
                </a:r>
              </a:p>
              <a:p>
                <a:r>
                  <a:rPr lang="en-US" altLang="ko-KR" dirty="0" smtClean="0"/>
                  <a:t>Locus j-2</a:t>
                </a:r>
              </a:p>
              <a:p>
                <a:r>
                  <a:rPr lang="en-US" altLang="ko-KR" dirty="0" smtClean="0"/>
                  <a:t>Locus j-1</a:t>
                </a:r>
              </a:p>
              <a:p>
                <a:r>
                  <a:rPr lang="en-US" altLang="ko-KR" dirty="0" smtClean="0"/>
                  <a:t>Locus </a:t>
                </a:r>
                <a:r>
                  <a:rPr lang="en-US" altLang="ko-KR" dirty="0"/>
                  <a:t>j</a:t>
                </a:r>
                <a:endParaRPr lang="ko-KR" altLang="en-US" dirty="0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2814509" y="2050473"/>
                <a:ext cx="3235309" cy="230832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2759526" y="1630042"/>
                <a:ext cx="997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Diversity</a:t>
                </a:r>
                <a:endParaRPr lang="ko-KR" altLang="en-US" dirty="0"/>
              </a:p>
            </p:txBody>
          </p:sp>
        </p:grpSp>
        <p:sp>
          <p:nvSpPr>
            <p:cNvPr id="9" name="Freeform 8"/>
            <p:cNvSpPr/>
            <p:nvPr/>
          </p:nvSpPr>
          <p:spPr>
            <a:xfrm>
              <a:off x="5353924" y="1856511"/>
              <a:ext cx="2053640" cy="2171216"/>
            </a:xfrm>
            <a:custGeom>
              <a:avLst/>
              <a:gdLst>
                <a:gd name="connsiteX0" fmla="*/ 3167 w 2053640"/>
                <a:gd name="connsiteY0" fmla="*/ 0 h 2171216"/>
                <a:gd name="connsiteX1" fmla="*/ 49349 w 2053640"/>
                <a:gd name="connsiteY1" fmla="*/ 184727 h 2171216"/>
                <a:gd name="connsiteX2" fmla="*/ 344912 w 2053640"/>
                <a:gd name="connsiteY2" fmla="*/ 341745 h 2171216"/>
                <a:gd name="connsiteX3" fmla="*/ 1046876 w 2053640"/>
                <a:gd name="connsiteY3" fmla="*/ 424872 h 2171216"/>
                <a:gd name="connsiteX4" fmla="*/ 1610294 w 2053640"/>
                <a:gd name="connsiteY4" fmla="*/ 674254 h 2171216"/>
                <a:gd name="connsiteX5" fmla="*/ 317203 w 2053640"/>
                <a:gd name="connsiteY5" fmla="*/ 849745 h 2171216"/>
                <a:gd name="connsiteX6" fmla="*/ 104767 w 2053640"/>
                <a:gd name="connsiteY6" fmla="*/ 1080654 h 2171216"/>
                <a:gd name="connsiteX7" fmla="*/ 400331 w 2053640"/>
                <a:gd name="connsiteY7" fmla="*/ 1265381 h 2171216"/>
                <a:gd name="connsiteX8" fmla="*/ 335676 w 2053640"/>
                <a:gd name="connsiteY8" fmla="*/ 1505527 h 2171216"/>
                <a:gd name="connsiteX9" fmla="*/ 49349 w 2053640"/>
                <a:gd name="connsiteY9" fmla="*/ 1662545 h 2171216"/>
                <a:gd name="connsiteX10" fmla="*/ 49349 w 2053640"/>
                <a:gd name="connsiteY10" fmla="*/ 1884218 h 2171216"/>
                <a:gd name="connsiteX11" fmla="*/ 141712 w 2053640"/>
                <a:gd name="connsiteY11" fmla="*/ 1985818 h 2171216"/>
                <a:gd name="connsiteX12" fmla="*/ 141712 w 2053640"/>
                <a:gd name="connsiteY12" fmla="*/ 2142836 h 2171216"/>
                <a:gd name="connsiteX13" fmla="*/ 2053640 w 2053640"/>
                <a:gd name="connsiteY13" fmla="*/ 2170545 h 217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3640" h="2171216">
                  <a:moveTo>
                    <a:pt x="3167" y="0"/>
                  </a:moveTo>
                  <a:cubicBezTo>
                    <a:pt x="-2221" y="63885"/>
                    <a:pt x="-7608" y="127770"/>
                    <a:pt x="49349" y="184727"/>
                  </a:cubicBezTo>
                  <a:cubicBezTo>
                    <a:pt x="106306" y="241684"/>
                    <a:pt x="178658" y="301721"/>
                    <a:pt x="344912" y="341745"/>
                  </a:cubicBezTo>
                  <a:cubicBezTo>
                    <a:pt x="511167" y="381769"/>
                    <a:pt x="835979" y="369454"/>
                    <a:pt x="1046876" y="424872"/>
                  </a:cubicBezTo>
                  <a:cubicBezTo>
                    <a:pt x="1257773" y="480290"/>
                    <a:pt x="1731906" y="603442"/>
                    <a:pt x="1610294" y="674254"/>
                  </a:cubicBezTo>
                  <a:cubicBezTo>
                    <a:pt x="1488682" y="745066"/>
                    <a:pt x="568124" y="782012"/>
                    <a:pt x="317203" y="849745"/>
                  </a:cubicBezTo>
                  <a:cubicBezTo>
                    <a:pt x="66282" y="917478"/>
                    <a:pt x="90912" y="1011381"/>
                    <a:pt x="104767" y="1080654"/>
                  </a:cubicBezTo>
                  <a:cubicBezTo>
                    <a:pt x="118622" y="1149927"/>
                    <a:pt x="361846" y="1194569"/>
                    <a:pt x="400331" y="1265381"/>
                  </a:cubicBezTo>
                  <a:cubicBezTo>
                    <a:pt x="438816" y="1336193"/>
                    <a:pt x="394173" y="1439333"/>
                    <a:pt x="335676" y="1505527"/>
                  </a:cubicBezTo>
                  <a:cubicBezTo>
                    <a:pt x="277179" y="1571721"/>
                    <a:pt x="97070" y="1599430"/>
                    <a:pt x="49349" y="1662545"/>
                  </a:cubicBezTo>
                  <a:cubicBezTo>
                    <a:pt x="1628" y="1725660"/>
                    <a:pt x="33955" y="1830339"/>
                    <a:pt x="49349" y="1884218"/>
                  </a:cubicBezTo>
                  <a:cubicBezTo>
                    <a:pt x="64743" y="1938097"/>
                    <a:pt x="126318" y="1942715"/>
                    <a:pt x="141712" y="1985818"/>
                  </a:cubicBezTo>
                  <a:cubicBezTo>
                    <a:pt x="157106" y="2028921"/>
                    <a:pt x="-176943" y="2112048"/>
                    <a:pt x="141712" y="2142836"/>
                  </a:cubicBezTo>
                  <a:cubicBezTo>
                    <a:pt x="460367" y="2173624"/>
                    <a:pt x="1257003" y="2172084"/>
                    <a:pt x="2053640" y="217054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255925" y="1707822"/>
              <a:ext cx="31676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5191707" y="1795865"/>
              <a:ext cx="0" cy="23083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t="1018" r="55899" b="55725"/>
          <a:stretch/>
        </p:blipFill>
        <p:spPr>
          <a:xfrm>
            <a:off x="4906029" y="125487"/>
            <a:ext cx="3594979" cy="269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0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iseq 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27" y="360180"/>
            <a:ext cx="73437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347" y="1988956"/>
            <a:ext cx="6057900" cy="3390900"/>
          </a:xfrm>
          <a:prstGeom prst="rect">
            <a:avLst/>
          </a:prstGeom>
        </p:spPr>
      </p:pic>
      <p:pic>
        <p:nvPicPr>
          <p:cNvPr id="1028" name="Picture 4" descr="Image result for illumi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" y="5762585"/>
            <a:ext cx="2373267" cy="53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67931" y="5379856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1G</a:t>
            </a:r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당 </a:t>
            </a:r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1</a:t>
            </a:r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만원</a:t>
            </a:r>
            <a:endParaRPr lang="ko-KR" altLang="en-US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80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68" y="5897472"/>
            <a:ext cx="1438275" cy="314325"/>
          </a:xfrm>
          <a:prstGeom prst="rect">
            <a:avLst/>
          </a:prstGeom>
        </p:spPr>
      </p:pic>
      <p:pic>
        <p:nvPicPr>
          <p:cNvPr id="4100" name="Picture 4" descr="Image result for pacb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99" y="1867850"/>
            <a:ext cx="4009839" cy="267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314" y="1227159"/>
            <a:ext cx="2371725" cy="3952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6649" y="5180034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1G</a:t>
            </a:r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당 </a:t>
            </a:r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20</a:t>
            </a:r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만원</a:t>
            </a:r>
            <a:endParaRPr lang="ko-KR" altLang="en-US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17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02" y="130627"/>
            <a:ext cx="2026115" cy="6100943"/>
          </a:xfrm>
          <a:prstGeom prst="rect">
            <a:avLst/>
          </a:prstGeom>
        </p:spPr>
      </p:pic>
      <p:pic>
        <p:nvPicPr>
          <p:cNvPr id="3074" name="Picture 2" descr="Image result for minion oxford nanopore starter k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02" y="1399584"/>
            <a:ext cx="6003563" cy="400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509" y="1271695"/>
            <a:ext cx="1920512" cy="2403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3" y="5805122"/>
            <a:ext cx="2857500" cy="504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22878" y="3690368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1G</a:t>
            </a:r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당 </a:t>
            </a:r>
            <a:r>
              <a:rPr lang="en-US" altLang="ko-KR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25</a:t>
            </a:r>
            <a:r>
              <a:rPr lang="ko-KR" altLang="en-US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만원</a:t>
            </a:r>
            <a:endParaRPr lang="ko-KR" altLang="en-US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324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832</Words>
  <Application>Microsoft Office PowerPoint</Application>
  <PresentationFormat>On-screen Show (4:3)</PresentationFormat>
  <Paragraphs>302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HY궁서</vt:lpstr>
      <vt:lpstr>맑은 고딕</vt:lpstr>
      <vt:lpstr>바탕</vt:lpstr>
      <vt:lpstr>Adobe Devanagari</vt:lpstr>
      <vt:lpstr>Arial</vt:lpstr>
      <vt:lpstr>Calibri</vt:lpstr>
      <vt:lpstr>Calibri Light</vt:lpstr>
      <vt:lpstr>Consolas</vt:lpstr>
      <vt:lpstr>Retrospect</vt:lpstr>
      <vt:lpstr>Toward prediction of agricultural traits using multi-Omics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 prediction of agricultural traits using multi-Omics model</dc:title>
  <dc:creator>강양제</dc:creator>
  <cp:lastModifiedBy>강양제</cp:lastModifiedBy>
  <cp:revision>59</cp:revision>
  <dcterms:created xsi:type="dcterms:W3CDTF">2017-10-18T02:27:43Z</dcterms:created>
  <dcterms:modified xsi:type="dcterms:W3CDTF">2017-10-19T05:24:01Z</dcterms:modified>
</cp:coreProperties>
</file>